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Cormorant Garamond Italics" charset="1" panose="00000500000000000000"/>
      <p:regular r:id="rId33"/>
    </p:embeddedFont>
    <p:embeddedFont>
      <p:font typeface="Glacial Indifference" charset="1" panose="00000000000000000000"/>
      <p:regular r:id="rId34"/>
    </p:embeddedFont>
    <p:embeddedFont>
      <p:font typeface="Cormorant Garamond Bold Italics" charset="1" panose="00000800000000000000"/>
      <p:regular r:id="rId35"/>
    </p:embeddedFont>
    <p:embeddedFont>
      <p:font typeface="Glacial Indifference Bold" charset="1" panose="000008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34.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3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3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41.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43.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4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4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4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media/image2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2903418" y="2640156"/>
            <a:ext cx="525851" cy="525851"/>
          </a:xfrm>
          <a:custGeom>
            <a:avLst/>
            <a:gdLst/>
            <a:ahLst/>
            <a:cxnLst/>
            <a:rect r="r" b="b" t="t" l="l"/>
            <a:pathLst>
              <a:path h="525851" w="525851">
                <a:moveTo>
                  <a:pt x="0" y="0"/>
                </a:moveTo>
                <a:lnTo>
                  <a:pt x="525851" y="0"/>
                </a:lnTo>
                <a:lnTo>
                  <a:pt x="525851" y="525851"/>
                </a:lnTo>
                <a:lnTo>
                  <a:pt x="0" y="5258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3809790" y="0"/>
            <a:ext cx="4478210" cy="3525572"/>
          </a:xfrm>
          <a:custGeom>
            <a:avLst/>
            <a:gdLst/>
            <a:ahLst/>
            <a:cxnLst/>
            <a:rect r="r" b="b" t="t" l="l"/>
            <a:pathLst>
              <a:path h="3525572" w="4478210">
                <a:moveTo>
                  <a:pt x="4478210" y="0"/>
                </a:moveTo>
                <a:lnTo>
                  <a:pt x="0" y="0"/>
                </a:lnTo>
                <a:lnTo>
                  <a:pt x="0" y="3525572"/>
                </a:lnTo>
                <a:lnTo>
                  <a:pt x="4478210" y="3525572"/>
                </a:lnTo>
                <a:lnTo>
                  <a:pt x="447821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3809790" y="5826116"/>
            <a:ext cx="4478210" cy="4478210"/>
          </a:xfrm>
          <a:custGeom>
            <a:avLst/>
            <a:gdLst/>
            <a:ahLst/>
            <a:cxnLst/>
            <a:rect r="r" b="b" t="t" l="l"/>
            <a:pathLst>
              <a:path h="4478210" w="4478210">
                <a:moveTo>
                  <a:pt x="4478210" y="0"/>
                </a:moveTo>
                <a:lnTo>
                  <a:pt x="0" y="0"/>
                </a:lnTo>
                <a:lnTo>
                  <a:pt x="0" y="4478210"/>
                </a:lnTo>
                <a:lnTo>
                  <a:pt x="4478210" y="4478210"/>
                </a:lnTo>
                <a:lnTo>
                  <a:pt x="447821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6" id="6"/>
          <p:cNvSpPr/>
          <p:nvPr/>
        </p:nvSpPr>
        <p:spPr>
          <a:xfrm flipH="true">
            <a:off x="1896548" y="2221779"/>
            <a:ext cx="0" cy="5843443"/>
          </a:xfrm>
          <a:prstGeom prst="line">
            <a:avLst/>
          </a:prstGeom>
          <a:ln cap="flat" w="57150">
            <a:solidFill>
              <a:srgbClr val="2D3880"/>
            </a:solidFill>
            <a:prstDash val="solid"/>
            <a:headEnd type="none" len="sm" w="sm"/>
            <a:tailEnd type="none" len="sm" w="sm"/>
          </a:ln>
        </p:spPr>
      </p:sp>
      <p:sp>
        <p:nvSpPr>
          <p:cNvPr name="Freeform 7" id="7"/>
          <p:cNvSpPr/>
          <p:nvPr/>
        </p:nvSpPr>
        <p:spPr>
          <a:xfrm flipH="false" flipV="false" rot="0">
            <a:off x="10556328" y="8173812"/>
            <a:ext cx="3253463" cy="2168975"/>
          </a:xfrm>
          <a:custGeom>
            <a:avLst/>
            <a:gdLst/>
            <a:ahLst/>
            <a:cxnLst/>
            <a:rect r="r" b="b" t="t" l="l"/>
            <a:pathLst>
              <a:path h="2168975" w="3253463">
                <a:moveTo>
                  <a:pt x="0" y="0"/>
                </a:moveTo>
                <a:lnTo>
                  <a:pt x="3253462" y="0"/>
                </a:lnTo>
                <a:lnTo>
                  <a:pt x="3253462" y="2168976"/>
                </a:lnTo>
                <a:lnTo>
                  <a:pt x="0" y="2168976"/>
                </a:lnTo>
                <a:lnTo>
                  <a:pt x="0" y="0"/>
                </a:lnTo>
                <a:close/>
              </a:path>
            </a:pathLst>
          </a:custGeom>
          <a:blipFill>
            <a:blip r:embed="rId9"/>
            <a:stretch>
              <a:fillRect l="0" t="0" r="0" b="0"/>
            </a:stretch>
          </a:blipFill>
        </p:spPr>
      </p:sp>
      <p:sp>
        <p:nvSpPr>
          <p:cNvPr name="TextBox 8" id="8"/>
          <p:cNvSpPr txBox="true"/>
          <p:nvPr/>
        </p:nvSpPr>
        <p:spPr>
          <a:xfrm rot="0">
            <a:off x="3777352" y="2402754"/>
            <a:ext cx="10032438" cy="4697583"/>
          </a:xfrm>
          <a:prstGeom prst="rect">
            <a:avLst/>
          </a:prstGeom>
        </p:spPr>
        <p:txBody>
          <a:bodyPr anchor="t" rtlCol="false" tIns="0" lIns="0" bIns="0" rIns="0">
            <a:spAutoFit/>
          </a:bodyPr>
          <a:lstStyle/>
          <a:p>
            <a:pPr algn="l" marL="0" indent="0" lvl="0">
              <a:lnSpc>
                <a:spcPts val="9171"/>
              </a:lnSpc>
            </a:pPr>
            <a:r>
              <a:rPr lang="en-US" sz="9171" i="true">
                <a:solidFill>
                  <a:srgbClr val="2D3880"/>
                </a:solidFill>
                <a:latin typeface="Cormorant Garamond Italics"/>
                <a:ea typeface="Cormorant Garamond Italics"/>
                <a:cs typeface="Cormorant Garamond Italics"/>
                <a:sym typeface="Cormorant Garamond Italics"/>
              </a:rPr>
              <a:t>Implementing  Routing and Switching Network in AWS using CentOS Server Administration</a:t>
            </a:r>
          </a:p>
        </p:txBody>
      </p:sp>
      <p:sp>
        <p:nvSpPr>
          <p:cNvPr name="Freeform 9" id="9"/>
          <p:cNvSpPr/>
          <p:nvPr/>
        </p:nvSpPr>
        <p:spPr>
          <a:xfrm flipH="false" flipV="false" rot="0">
            <a:off x="0" y="0"/>
            <a:ext cx="1925123" cy="1925123"/>
          </a:xfrm>
          <a:custGeom>
            <a:avLst/>
            <a:gdLst/>
            <a:ahLst/>
            <a:cxnLst/>
            <a:rect r="r" b="b" t="t" l="l"/>
            <a:pathLst>
              <a:path h="1925123" w="1925123">
                <a:moveTo>
                  <a:pt x="0" y="0"/>
                </a:moveTo>
                <a:lnTo>
                  <a:pt x="1925123" y="0"/>
                </a:lnTo>
                <a:lnTo>
                  <a:pt x="1925123" y="1925123"/>
                </a:lnTo>
                <a:lnTo>
                  <a:pt x="0" y="1925123"/>
                </a:lnTo>
                <a:lnTo>
                  <a:pt x="0" y="0"/>
                </a:lnTo>
                <a:close/>
              </a:path>
            </a:pathLst>
          </a:custGeom>
          <a:blipFill>
            <a:blip r:embed="rId10"/>
            <a:stretch>
              <a:fillRect l="0" t="0" r="0" b="0"/>
            </a:stretch>
          </a:blipFill>
          <a:ln w="38100" cap="sq">
            <a:solidFill>
              <a:srgbClr val="615EDB"/>
            </a:solidFill>
            <a:prstDash val="solid"/>
            <a:miter/>
          </a:ln>
        </p:spPr>
      </p:sp>
      <p:sp>
        <p:nvSpPr>
          <p:cNvPr name="TextBox 10" id="10"/>
          <p:cNvSpPr txBox="true"/>
          <p:nvPr/>
        </p:nvSpPr>
        <p:spPr>
          <a:xfrm rot="0">
            <a:off x="3786877" y="7527376"/>
            <a:ext cx="10368096" cy="537845"/>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2D3880"/>
                </a:solidFill>
                <a:latin typeface="Glacial Indifference"/>
                <a:ea typeface="Glacial Indifference"/>
                <a:cs typeface="Glacial Indifference"/>
                <a:sym typeface="Glacial Indifference"/>
              </a:rPr>
              <a:t>16 Oct,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31905" cy="10287000"/>
            <a:chOff x="0" y="0"/>
            <a:chExt cx="1667662" cy="2709333"/>
          </a:xfrm>
        </p:grpSpPr>
        <p:sp>
          <p:nvSpPr>
            <p:cNvPr name="Freeform 3" id="3"/>
            <p:cNvSpPr/>
            <p:nvPr/>
          </p:nvSpPr>
          <p:spPr>
            <a:xfrm flipH="false" flipV="false" rot="0">
              <a:off x="0" y="0"/>
              <a:ext cx="1667662" cy="2709333"/>
            </a:xfrm>
            <a:custGeom>
              <a:avLst/>
              <a:gdLst/>
              <a:ahLst/>
              <a:cxnLst/>
              <a:rect r="r" b="b" t="t" l="l"/>
              <a:pathLst>
                <a:path h="2709333" w="1667662">
                  <a:moveTo>
                    <a:pt x="0" y="0"/>
                  </a:moveTo>
                  <a:lnTo>
                    <a:pt x="1667662" y="0"/>
                  </a:lnTo>
                  <a:lnTo>
                    <a:pt x="1667662" y="2709333"/>
                  </a:lnTo>
                  <a:lnTo>
                    <a:pt x="0" y="2709333"/>
                  </a:lnTo>
                  <a:close/>
                </a:path>
              </a:pathLst>
            </a:custGeom>
            <a:solidFill>
              <a:srgbClr val="9D9DE4"/>
            </a:solidFill>
          </p:spPr>
        </p:sp>
        <p:sp>
          <p:nvSpPr>
            <p:cNvPr name="TextBox 4" id="4"/>
            <p:cNvSpPr txBox="true"/>
            <p:nvPr/>
          </p:nvSpPr>
          <p:spPr>
            <a:xfrm>
              <a:off x="0" y="-57150"/>
              <a:ext cx="1667662" cy="276648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391342" y="2032368"/>
            <a:ext cx="7802981" cy="4338150"/>
            <a:chOff x="0" y="0"/>
            <a:chExt cx="10403975" cy="5784199"/>
          </a:xfrm>
        </p:grpSpPr>
        <p:pic>
          <p:nvPicPr>
            <p:cNvPr name="Picture 6" id="6"/>
            <p:cNvPicPr>
              <a:picLocks noChangeAspect="true"/>
            </p:cNvPicPr>
            <p:nvPr/>
          </p:nvPicPr>
          <p:blipFill>
            <a:blip r:embed="rId2"/>
            <a:srcRect l="1903" t="0" r="13108" b="0"/>
            <a:stretch>
              <a:fillRect/>
            </a:stretch>
          </p:blipFill>
          <p:spPr>
            <a:xfrm flipH="false" flipV="false">
              <a:off x="0" y="0"/>
              <a:ext cx="10403975" cy="5784199"/>
            </a:xfrm>
            <a:prstGeom prst="rect">
              <a:avLst/>
            </a:prstGeom>
          </p:spPr>
        </p:pic>
      </p:grpSp>
      <p:sp>
        <p:nvSpPr>
          <p:cNvPr name="Freeform 7" id="7"/>
          <p:cNvSpPr/>
          <p:nvPr/>
        </p:nvSpPr>
        <p:spPr>
          <a:xfrm flipH="false" flipV="false" rot="0">
            <a:off x="11573395" y="0"/>
            <a:ext cx="6714605" cy="10287000"/>
          </a:xfrm>
          <a:custGeom>
            <a:avLst/>
            <a:gdLst/>
            <a:ahLst/>
            <a:cxnLst/>
            <a:rect r="r" b="b" t="t" l="l"/>
            <a:pathLst>
              <a:path h="10287000" w="6714605">
                <a:moveTo>
                  <a:pt x="0" y="0"/>
                </a:moveTo>
                <a:lnTo>
                  <a:pt x="6714605" y="0"/>
                </a:lnTo>
                <a:lnTo>
                  <a:pt x="6714605"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02290" y="441960"/>
            <a:ext cx="5811790" cy="1135380"/>
          </a:xfrm>
          <a:prstGeom prst="rect">
            <a:avLst/>
          </a:prstGeom>
        </p:spPr>
        <p:txBody>
          <a:bodyPr anchor="t" rtlCol="false" tIns="0" lIns="0" bIns="0" rIns="0">
            <a:spAutoFit/>
          </a:bodyPr>
          <a:lstStyle/>
          <a:p>
            <a:pPr algn="l" marL="0" indent="0" lvl="0">
              <a:lnSpc>
                <a:spcPts val="9000"/>
              </a:lnSpc>
            </a:pPr>
            <a:r>
              <a:rPr lang="en-US" b="true" sz="7200" i="true">
                <a:solidFill>
                  <a:srgbClr val="FFFFFF"/>
                </a:solidFill>
                <a:latin typeface="Cormorant Garamond Bold Italics"/>
                <a:ea typeface="Cormorant Garamond Bold Italics"/>
                <a:cs typeface="Cormorant Garamond Bold Italics"/>
                <a:sym typeface="Cormorant Garamond Bold Italics"/>
              </a:rPr>
              <a:t>EC</a:t>
            </a:r>
          </a:p>
        </p:txBody>
      </p:sp>
      <p:grpSp>
        <p:nvGrpSpPr>
          <p:cNvPr name="Group 9" id="9"/>
          <p:cNvGrpSpPr/>
          <p:nvPr/>
        </p:nvGrpSpPr>
        <p:grpSpPr>
          <a:xfrm rot="0">
            <a:off x="12499854" y="2032368"/>
            <a:ext cx="5460895" cy="7504252"/>
            <a:chOff x="0" y="0"/>
            <a:chExt cx="7281194" cy="10005669"/>
          </a:xfrm>
        </p:grpSpPr>
        <p:sp>
          <p:nvSpPr>
            <p:cNvPr name="TextBox 10" id="10"/>
            <p:cNvSpPr txBox="true"/>
            <p:nvPr/>
          </p:nvSpPr>
          <p:spPr>
            <a:xfrm rot="0">
              <a:off x="0" y="483844"/>
              <a:ext cx="7281194" cy="9521825"/>
            </a:xfrm>
            <a:prstGeom prst="rect">
              <a:avLst/>
            </a:prstGeom>
          </p:spPr>
          <p:txBody>
            <a:bodyPr anchor="t" rtlCol="false" tIns="0" lIns="0" bIns="0" rIns="0">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In this project, four EC2 instances were created, strategically placed within the public subnets of the two VPCs. </a:t>
              </a:r>
            </a:p>
            <a:p>
              <a:pPr algn="l">
                <a:lnSpc>
                  <a:spcPts val="4079"/>
                </a:lnSpc>
              </a:pPr>
              <a:r>
                <a:rPr lang="en-US" sz="2400">
                  <a:solidFill>
                    <a:srgbClr val="2D3880"/>
                  </a:solidFill>
                  <a:latin typeface="Glacial Indifference"/>
                  <a:ea typeface="Glacial Indifference"/>
                  <a:cs typeface="Glacial Indifference"/>
                  <a:sym typeface="Glacial Indifference"/>
                </a:rPr>
                <a:t>Instance type-t3.medium</a:t>
              </a:r>
            </a:p>
            <a:p>
              <a:pPr algn="l">
                <a:lnSpc>
                  <a:spcPts val="4079"/>
                </a:lnSpc>
              </a:pPr>
              <a:r>
                <a:rPr lang="en-US" sz="2400">
                  <a:solidFill>
                    <a:srgbClr val="2D3880"/>
                  </a:solidFill>
                  <a:latin typeface="Glacial Indifference"/>
                  <a:ea typeface="Glacial Indifference"/>
                  <a:cs typeface="Glacial Indifference"/>
                  <a:sym typeface="Glacial Indifference"/>
                </a:rPr>
                <a:t>Security Groups and Key Pair are alloted</a:t>
              </a:r>
            </a:p>
            <a:p>
              <a:pPr algn="l">
                <a:lnSpc>
                  <a:spcPts val="4079"/>
                </a:lnSpc>
              </a:pPr>
            </a:p>
            <a:p>
              <a:pPr algn="l">
                <a:lnSpc>
                  <a:spcPts val="4079"/>
                </a:lnSpc>
              </a:pPr>
              <a:r>
                <a:rPr lang="en-US" sz="2400">
                  <a:solidFill>
                    <a:srgbClr val="2D3880"/>
                  </a:solidFill>
                  <a:latin typeface="Glacial Indifference"/>
                  <a:ea typeface="Glacial Indifference"/>
                  <a:cs typeface="Glacial Indifference"/>
                  <a:sym typeface="Glacial Indifference"/>
                </a:rPr>
                <a:t>To streamline the deployment process, AMI snapshots were utilized, enabling quick replication of configurations across different subnets.</a:t>
              </a:r>
            </a:p>
            <a:p>
              <a:pPr algn="l" marL="0" indent="0" lvl="0">
                <a:lnSpc>
                  <a:spcPts val="4079"/>
                </a:lnSpc>
              </a:pPr>
              <a:r>
                <a:rPr lang="en-US" sz="2400">
                  <a:solidFill>
                    <a:srgbClr val="2D3880"/>
                  </a:solidFill>
                  <a:latin typeface="Glacial Indifference"/>
                  <a:ea typeface="Glacial Indifference"/>
                  <a:cs typeface="Glacial Indifference"/>
                  <a:sym typeface="Glacial Indifference"/>
                </a:rPr>
                <a:t>AMI snapshots were used to create consistent backups of the instances, allowing for quick recovery or replication across different environments.</a:t>
              </a:r>
            </a:p>
          </p:txBody>
        </p:sp>
        <p:sp>
          <p:nvSpPr>
            <p:cNvPr name="TextBox 11" id="11"/>
            <p:cNvSpPr txBox="true"/>
            <p:nvPr/>
          </p:nvSpPr>
          <p:spPr>
            <a:xfrm rot="0">
              <a:off x="0" y="-123825"/>
              <a:ext cx="7281194" cy="606425"/>
            </a:xfrm>
            <a:prstGeom prst="rect">
              <a:avLst/>
            </a:prstGeom>
          </p:spPr>
          <p:txBody>
            <a:bodyPr anchor="t" rtlCol="false" tIns="0" lIns="0" bIns="0" rIns="0">
              <a:spAutoFit/>
            </a:bodyPr>
            <a:lstStyle/>
            <a:p>
              <a:pPr algn="l" marL="0" indent="0" lvl="0">
                <a:lnSpc>
                  <a:spcPts val="4079"/>
                </a:lnSpc>
              </a:pPr>
              <a:r>
                <a:rPr lang="en-US" b="true" sz="2400">
                  <a:solidFill>
                    <a:srgbClr val="2D3880"/>
                  </a:solidFill>
                  <a:latin typeface="Glacial Indifference Bold"/>
                  <a:ea typeface="Glacial Indifference Bold"/>
                  <a:cs typeface="Glacial Indifference Bold"/>
                  <a:sym typeface="Glacial Indifference Bold"/>
                </a:rPr>
                <a:t>                    EC2 Instances</a:t>
              </a:r>
            </a:p>
          </p:txBody>
        </p:sp>
      </p:grpSp>
      <p:grpSp>
        <p:nvGrpSpPr>
          <p:cNvPr name="Group 12" id="12"/>
          <p:cNvGrpSpPr/>
          <p:nvPr/>
        </p:nvGrpSpPr>
        <p:grpSpPr>
          <a:xfrm rot="0">
            <a:off x="4292833" y="5267546"/>
            <a:ext cx="7865046" cy="4876995"/>
            <a:chOff x="0" y="0"/>
            <a:chExt cx="10486728" cy="6502660"/>
          </a:xfrm>
        </p:grpSpPr>
        <p:pic>
          <p:nvPicPr>
            <p:cNvPr name="Picture 13" id="13"/>
            <p:cNvPicPr>
              <a:picLocks noChangeAspect="true"/>
            </p:cNvPicPr>
            <p:nvPr/>
          </p:nvPicPr>
          <p:blipFill>
            <a:blip r:embed="rId5"/>
            <a:srcRect l="0" t="23147" r="0" b="48328"/>
            <a:stretch>
              <a:fillRect/>
            </a:stretch>
          </p:blipFill>
          <p:spPr>
            <a:xfrm flipH="false" flipV="false">
              <a:off x="0" y="0"/>
              <a:ext cx="10486728" cy="6502660"/>
            </a:xfrm>
            <a:prstGeom prst="rect">
              <a:avLst/>
            </a:prstGeom>
          </p:spPr>
        </p:pic>
      </p:grpSp>
      <p:sp>
        <p:nvSpPr>
          <p:cNvPr name="TextBox 14" id="14"/>
          <p:cNvSpPr txBox="true"/>
          <p:nvPr/>
        </p:nvSpPr>
        <p:spPr>
          <a:xfrm rot="0">
            <a:off x="1836313" y="346710"/>
            <a:ext cx="563053" cy="1208692"/>
          </a:xfrm>
          <a:prstGeom prst="rect">
            <a:avLst/>
          </a:prstGeom>
        </p:spPr>
        <p:txBody>
          <a:bodyPr anchor="t" rtlCol="false" tIns="0" lIns="0" bIns="0" rIns="0">
            <a:spAutoFit/>
          </a:bodyPr>
          <a:lstStyle/>
          <a:p>
            <a:pPr algn="ctr">
              <a:lnSpc>
                <a:spcPts val="10088"/>
              </a:lnSpc>
              <a:spcBef>
                <a:spcPct val="0"/>
              </a:spcBef>
            </a:pPr>
            <a:r>
              <a:rPr lang="en-US" sz="7206">
                <a:solidFill>
                  <a:srgbClr val="FFFFFF"/>
                </a:solidFill>
                <a:latin typeface="Glacial Indifference"/>
                <a:ea typeface="Glacial Indifference"/>
                <a:cs typeface="Glacial Indifference"/>
                <a:sym typeface="Glacial Indifference"/>
              </a:rPr>
              <a:t>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31905" cy="10287000"/>
            <a:chOff x="0" y="0"/>
            <a:chExt cx="1667662" cy="2709333"/>
          </a:xfrm>
        </p:grpSpPr>
        <p:sp>
          <p:nvSpPr>
            <p:cNvPr name="Freeform 3" id="3"/>
            <p:cNvSpPr/>
            <p:nvPr/>
          </p:nvSpPr>
          <p:spPr>
            <a:xfrm flipH="false" flipV="false" rot="0">
              <a:off x="0" y="0"/>
              <a:ext cx="1667662" cy="2709333"/>
            </a:xfrm>
            <a:custGeom>
              <a:avLst/>
              <a:gdLst/>
              <a:ahLst/>
              <a:cxnLst/>
              <a:rect r="r" b="b" t="t" l="l"/>
              <a:pathLst>
                <a:path h="2709333" w="1667662">
                  <a:moveTo>
                    <a:pt x="0" y="0"/>
                  </a:moveTo>
                  <a:lnTo>
                    <a:pt x="1667662" y="0"/>
                  </a:lnTo>
                  <a:lnTo>
                    <a:pt x="1667662" y="2709333"/>
                  </a:lnTo>
                  <a:lnTo>
                    <a:pt x="0" y="2709333"/>
                  </a:lnTo>
                  <a:close/>
                </a:path>
              </a:pathLst>
            </a:custGeom>
            <a:solidFill>
              <a:srgbClr val="9D9DE4"/>
            </a:solidFill>
          </p:spPr>
        </p:sp>
        <p:sp>
          <p:nvSpPr>
            <p:cNvPr name="TextBox 4" id="4"/>
            <p:cNvSpPr txBox="true"/>
            <p:nvPr/>
          </p:nvSpPr>
          <p:spPr>
            <a:xfrm>
              <a:off x="0" y="-57150"/>
              <a:ext cx="1667662" cy="276648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038225" y="3000397"/>
            <a:ext cx="9804328" cy="6012611"/>
            <a:chOff x="0" y="0"/>
            <a:chExt cx="13072438" cy="8016815"/>
          </a:xfrm>
        </p:grpSpPr>
        <p:pic>
          <p:nvPicPr>
            <p:cNvPr name="Picture 6" id="6"/>
            <p:cNvPicPr>
              <a:picLocks noChangeAspect="true"/>
            </p:cNvPicPr>
            <p:nvPr/>
          </p:nvPicPr>
          <p:blipFill>
            <a:blip r:embed="rId2"/>
            <a:srcRect l="0" t="878" r="0" b="12898"/>
            <a:stretch>
              <a:fillRect/>
            </a:stretch>
          </p:blipFill>
          <p:spPr>
            <a:xfrm flipH="false" flipV="false">
              <a:off x="0" y="0"/>
              <a:ext cx="13072438" cy="8016815"/>
            </a:xfrm>
            <a:prstGeom prst="rect">
              <a:avLst/>
            </a:prstGeom>
          </p:spPr>
        </p:pic>
      </p:grpSp>
      <p:sp>
        <p:nvSpPr>
          <p:cNvPr name="Freeform 7" id="7"/>
          <p:cNvSpPr/>
          <p:nvPr/>
        </p:nvSpPr>
        <p:spPr>
          <a:xfrm flipH="false" flipV="false" rot="0">
            <a:off x="11573395" y="0"/>
            <a:ext cx="6714605" cy="10287000"/>
          </a:xfrm>
          <a:custGeom>
            <a:avLst/>
            <a:gdLst/>
            <a:ahLst/>
            <a:cxnLst/>
            <a:rect r="r" b="b" t="t" l="l"/>
            <a:pathLst>
              <a:path h="10287000" w="6714605">
                <a:moveTo>
                  <a:pt x="0" y="0"/>
                </a:moveTo>
                <a:lnTo>
                  <a:pt x="6714605" y="0"/>
                </a:lnTo>
                <a:lnTo>
                  <a:pt x="6714605"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990600"/>
            <a:ext cx="4955710" cy="1135380"/>
          </a:xfrm>
          <a:prstGeom prst="rect">
            <a:avLst/>
          </a:prstGeom>
        </p:spPr>
        <p:txBody>
          <a:bodyPr anchor="t" rtlCol="false" tIns="0" lIns="0" bIns="0" rIns="0">
            <a:spAutoFit/>
          </a:bodyPr>
          <a:lstStyle/>
          <a:p>
            <a:pPr algn="l" marL="0" indent="0" lvl="0">
              <a:lnSpc>
                <a:spcPts val="9000"/>
              </a:lnSpc>
            </a:pPr>
            <a:r>
              <a:rPr lang="en-US" b="true" sz="7200" i="true">
                <a:solidFill>
                  <a:srgbClr val="FFFFFF"/>
                </a:solidFill>
                <a:latin typeface="Cormorant Garamond Bold Italics"/>
                <a:ea typeface="Cormorant Garamond Bold Italics"/>
                <a:cs typeface="Cormorant Garamond Bold Italics"/>
                <a:sym typeface="Cormorant Garamond Bold Italics"/>
              </a:rPr>
              <a:t>AMI</a:t>
            </a:r>
          </a:p>
        </p:txBody>
      </p:sp>
      <p:grpSp>
        <p:nvGrpSpPr>
          <p:cNvPr name="Group 9" id="9"/>
          <p:cNvGrpSpPr/>
          <p:nvPr/>
        </p:nvGrpSpPr>
        <p:grpSpPr>
          <a:xfrm rot="0">
            <a:off x="12305076" y="3000397"/>
            <a:ext cx="5251243" cy="6475552"/>
            <a:chOff x="0" y="0"/>
            <a:chExt cx="7001658" cy="8634069"/>
          </a:xfrm>
        </p:grpSpPr>
        <p:sp>
          <p:nvSpPr>
            <p:cNvPr name="TextBox 10" id="10"/>
            <p:cNvSpPr txBox="true"/>
            <p:nvPr/>
          </p:nvSpPr>
          <p:spPr>
            <a:xfrm rot="0">
              <a:off x="0" y="483844"/>
              <a:ext cx="7001658" cy="8150225"/>
            </a:xfrm>
            <a:prstGeom prst="rect">
              <a:avLst/>
            </a:prstGeom>
          </p:spPr>
          <p:txBody>
            <a:bodyPr anchor="t" rtlCol="false" tIns="0" lIns="0" bIns="0" rIns="0">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In this project, an Amazon Machine Image (AMI) was sourced from the AWS Marketplace to deploy CentOS 9 with a graphical user interface (GUI). This AMI provided a pre-configured CentOS environment, simplifying the instance launch process.</a:t>
              </a:r>
            </a:p>
            <a:p>
              <a:pPr algn="l">
                <a:lnSpc>
                  <a:spcPts val="4079"/>
                </a:lnSpc>
              </a:pPr>
              <a:r>
                <a:rPr lang="en-US" sz="2400">
                  <a:solidFill>
                    <a:srgbClr val="2D3880"/>
                  </a:solidFill>
                  <a:latin typeface="Glacial Indifference"/>
                  <a:ea typeface="Glacial Indifference"/>
                  <a:cs typeface="Glacial Indifference"/>
                  <a:sym typeface="Glacial Indifference"/>
                </a:rPr>
                <a:t>After selecting the AMI, EC2 instances were launched in the public subnet, allowing access via Remote Desktop Protocol (RDP).</a:t>
              </a:r>
            </a:p>
            <a:p>
              <a:pPr algn="l" marL="0" indent="0" lvl="0">
                <a:lnSpc>
                  <a:spcPts val="4079"/>
                </a:lnSpc>
              </a:pPr>
            </a:p>
          </p:txBody>
        </p:sp>
        <p:sp>
          <p:nvSpPr>
            <p:cNvPr name="TextBox 11" id="11"/>
            <p:cNvSpPr txBox="true"/>
            <p:nvPr/>
          </p:nvSpPr>
          <p:spPr>
            <a:xfrm rot="0">
              <a:off x="0" y="-123825"/>
              <a:ext cx="7001658" cy="606425"/>
            </a:xfrm>
            <a:prstGeom prst="rect">
              <a:avLst/>
            </a:prstGeom>
          </p:spPr>
          <p:txBody>
            <a:bodyPr anchor="t" rtlCol="false" tIns="0" lIns="0" bIns="0" rIns="0">
              <a:spAutoFit/>
            </a:bodyPr>
            <a:lstStyle/>
            <a:p>
              <a:pPr algn="l" marL="0" indent="0" lvl="0">
                <a:lnSpc>
                  <a:spcPts val="4079"/>
                </a:lnSpc>
              </a:pPr>
              <a:r>
                <a:rPr lang="en-US" b="true" sz="2400">
                  <a:solidFill>
                    <a:srgbClr val="2D3880"/>
                  </a:solidFill>
                  <a:latin typeface="Glacial Indifference Bold"/>
                  <a:ea typeface="Glacial Indifference Bold"/>
                  <a:cs typeface="Glacial Indifference Bold"/>
                  <a:sym typeface="Glacial Indifference Bold"/>
                </a:rPr>
                <a:t>AMI- Cent OS 9- Desktop RDP</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31905" cy="10287000"/>
            <a:chOff x="0" y="0"/>
            <a:chExt cx="1667662" cy="2709333"/>
          </a:xfrm>
        </p:grpSpPr>
        <p:sp>
          <p:nvSpPr>
            <p:cNvPr name="Freeform 3" id="3"/>
            <p:cNvSpPr/>
            <p:nvPr/>
          </p:nvSpPr>
          <p:spPr>
            <a:xfrm flipH="false" flipV="false" rot="0">
              <a:off x="0" y="0"/>
              <a:ext cx="1667662" cy="2709333"/>
            </a:xfrm>
            <a:custGeom>
              <a:avLst/>
              <a:gdLst/>
              <a:ahLst/>
              <a:cxnLst/>
              <a:rect r="r" b="b" t="t" l="l"/>
              <a:pathLst>
                <a:path h="2709333" w="1667662">
                  <a:moveTo>
                    <a:pt x="0" y="0"/>
                  </a:moveTo>
                  <a:lnTo>
                    <a:pt x="1667662" y="0"/>
                  </a:lnTo>
                  <a:lnTo>
                    <a:pt x="1667662" y="2709333"/>
                  </a:lnTo>
                  <a:lnTo>
                    <a:pt x="0" y="2709333"/>
                  </a:lnTo>
                  <a:close/>
                </a:path>
              </a:pathLst>
            </a:custGeom>
            <a:solidFill>
              <a:srgbClr val="9D9DE4"/>
            </a:solidFill>
          </p:spPr>
        </p:sp>
        <p:sp>
          <p:nvSpPr>
            <p:cNvPr name="TextBox 4" id="4"/>
            <p:cNvSpPr txBox="true"/>
            <p:nvPr/>
          </p:nvSpPr>
          <p:spPr>
            <a:xfrm>
              <a:off x="0" y="-57150"/>
              <a:ext cx="1667662" cy="276648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028700" y="3000397"/>
            <a:ext cx="9804328" cy="6012611"/>
            <a:chOff x="0" y="0"/>
            <a:chExt cx="13072438" cy="8016815"/>
          </a:xfrm>
        </p:grpSpPr>
        <p:pic>
          <p:nvPicPr>
            <p:cNvPr name="Picture 6" id="6"/>
            <p:cNvPicPr>
              <a:picLocks noChangeAspect="true"/>
            </p:cNvPicPr>
            <p:nvPr/>
          </p:nvPicPr>
          <p:blipFill>
            <a:blip r:embed="rId2"/>
            <a:srcRect l="4138" t="0" r="4138" b="0"/>
            <a:stretch>
              <a:fillRect/>
            </a:stretch>
          </p:blipFill>
          <p:spPr>
            <a:xfrm flipH="false" flipV="false">
              <a:off x="0" y="0"/>
              <a:ext cx="13072438" cy="8016815"/>
            </a:xfrm>
            <a:prstGeom prst="rect">
              <a:avLst/>
            </a:prstGeom>
          </p:spPr>
        </p:pic>
      </p:grpSp>
      <p:sp>
        <p:nvSpPr>
          <p:cNvPr name="Freeform 7" id="7"/>
          <p:cNvSpPr/>
          <p:nvPr/>
        </p:nvSpPr>
        <p:spPr>
          <a:xfrm flipH="false" flipV="false" rot="0">
            <a:off x="11573395" y="0"/>
            <a:ext cx="6714605" cy="10287000"/>
          </a:xfrm>
          <a:custGeom>
            <a:avLst/>
            <a:gdLst/>
            <a:ahLst/>
            <a:cxnLst/>
            <a:rect r="r" b="b" t="t" l="l"/>
            <a:pathLst>
              <a:path h="10287000" w="6714605">
                <a:moveTo>
                  <a:pt x="0" y="0"/>
                </a:moveTo>
                <a:lnTo>
                  <a:pt x="6714605" y="0"/>
                </a:lnTo>
                <a:lnTo>
                  <a:pt x="6714605"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990600"/>
            <a:ext cx="5303205" cy="1144270"/>
          </a:xfrm>
          <a:prstGeom prst="rect">
            <a:avLst/>
          </a:prstGeom>
        </p:spPr>
        <p:txBody>
          <a:bodyPr anchor="t" rtlCol="false" tIns="0" lIns="0" bIns="0" rIns="0">
            <a:spAutoFit/>
          </a:bodyPr>
          <a:lstStyle/>
          <a:p>
            <a:pPr algn="l" marL="0" indent="0" lvl="0">
              <a:lnSpc>
                <a:spcPts val="9124"/>
              </a:lnSpc>
            </a:pPr>
            <a:r>
              <a:rPr lang="en-US" b="true" sz="7299" i="true">
                <a:solidFill>
                  <a:srgbClr val="FFFFFF"/>
                </a:solidFill>
                <a:latin typeface="Cormorant Garamond Bold Italics"/>
                <a:ea typeface="Cormorant Garamond Bold Italics"/>
                <a:cs typeface="Cormorant Garamond Bold Italics"/>
                <a:sym typeface="Cormorant Garamond Bold Italics"/>
              </a:rPr>
              <a:t>Load Balancers</a:t>
            </a:r>
          </a:p>
        </p:txBody>
      </p:sp>
      <p:grpSp>
        <p:nvGrpSpPr>
          <p:cNvPr name="Group 9" id="9"/>
          <p:cNvGrpSpPr/>
          <p:nvPr/>
        </p:nvGrpSpPr>
        <p:grpSpPr>
          <a:xfrm rot="0">
            <a:off x="12570841" y="1785188"/>
            <a:ext cx="5251243" cy="8018602"/>
            <a:chOff x="0" y="0"/>
            <a:chExt cx="7001658" cy="10691469"/>
          </a:xfrm>
        </p:grpSpPr>
        <p:sp>
          <p:nvSpPr>
            <p:cNvPr name="TextBox 10" id="10"/>
            <p:cNvSpPr txBox="true"/>
            <p:nvPr/>
          </p:nvSpPr>
          <p:spPr>
            <a:xfrm rot="0">
              <a:off x="0" y="483844"/>
              <a:ext cx="7001658" cy="10207625"/>
            </a:xfrm>
            <a:prstGeom prst="rect">
              <a:avLst/>
            </a:prstGeom>
          </p:spPr>
          <p:txBody>
            <a:bodyPr anchor="t" rtlCol="false" tIns="0" lIns="0" bIns="0" rIns="0">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 Load Balancers were implemented to enhance the availability and reliability of the EC2 instances deployed in the public subnets.</a:t>
              </a:r>
            </a:p>
            <a:p>
              <a:pPr algn="l" marL="518160" indent="-259080" lvl="1">
                <a:lnSpc>
                  <a:spcPts val="4079"/>
                </a:lnSpc>
                <a:buFont typeface="Arial"/>
                <a:buChar char="•"/>
              </a:pPr>
              <a:r>
                <a:rPr lang="en-US" sz="2400">
                  <a:solidFill>
                    <a:srgbClr val="2D3880"/>
                  </a:solidFill>
                  <a:latin typeface="Glacial Indifference"/>
                  <a:ea typeface="Glacial Indifference"/>
                  <a:cs typeface="Glacial Indifference"/>
                  <a:sym typeface="Glacial Indifference"/>
                </a:rPr>
                <a:t>Traffic Distribution: They spread incoming requests evenly across instances, preventing any single instance from becoming a bottleneck.</a:t>
              </a:r>
            </a:p>
            <a:p>
              <a:pPr algn="l" marL="518160" indent="-259080" lvl="1">
                <a:lnSpc>
                  <a:spcPts val="4079"/>
                </a:lnSpc>
                <a:buFont typeface="Arial"/>
                <a:buChar char="•"/>
              </a:pPr>
              <a:r>
                <a:rPr lang="en-US" sz="2400">
                  <a:solidFill>
                    <a:srgbClr val="2D3880"/>
                  </a:solidFill>
                  <a:latin typeface="Glacial Indifference"/>
                  <a:ea typeface="Glacial Indifference"/>
                  <a:cs typeface="Glacial Indifference"/>
                  <a:sym typeface="Glacial Indifference"/>
                </a:rPr>
                <a:t>High Availability: Load balancers route traffic only to healthy instances, ensuring continuous service even if one or more instances fail.</a:t>
              </a:r>
            </a:p>
            <a:p>
              <a:pPr algn="l" marL="0" indent="0" lvl="0">
                <a:lnSpc>
                  <a:spcPts val="4079"/>
                </a:lnSpc>
              </a:pPr>
            </a:p>
          </p:txBody>
        </p:sp>
        <p:sp>
          <p:nvSpPr>
            <p:cNvPr name="TextBox 11" id="11"/>
            <p:cNvSpPr txBox="true"/>
            <p:nvPr/>
          </p:nvSpPr>
          <p:spPr>
            <a:xfrm rot="0">
              <a:off x="0" y="-123825"/>
              <a:ext cx="7001658" cy="606425"/>
            </a:xfrm>
            <a:prstGeom prst="rect">
              <a:avLst/>
            </a:prstGeom>
          </p:spPr>
          <p:txBody>
            <a:bodyPr anchor="t" rtlCol="false" tIns="0" lIns="0" bIns="0" rIns="0">
              <a:spAutoFit/>
            </a:bodyPr>
            <a:lstStyle/>
            <a:p>
              <a:pPr algn="l" marL="0" indent="0" lvl="0">
                <a:lnSpc>
                  <a:spcPts val="4079"/>
                </a:lnSpc>
              </a:pPr>
              <a:r>
                <a:rPr lang="en-US" b="true" sz="2400">
                  <a:solidFill>
                    <a:srgbClr val="2D3880"/>
                  </a:solidFill>
                  <a:latin typeface="Glacial Indifference Bold"/>
                  <a:ea typeface="Glacial Indifference Bold"/>
                  <a:cs typeface="Glacial Indifference Bold"/>
                  <a:sym typeface="Glacial Indifference Bold"/>
                </a:rPr>
                <a:t>                   Load Balancers</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31905" cy="10287000"/>
            <a:chOff x="0" y="0"/>
            <a:chExt cx="1667662" cy="2709333"/>
          </a:xfrm>
        </p:grpSpPr>
        <p:sp>
          <p:nvSpPr>
            <p:cNvPr name="Freeform 3" id="3"/>
            <p:cNvSpPr/>
            <p:nvPr/>
          </p:nvSpPr>
          <p:spPr>
            <a:xfrm flipH="false" flipV="false" rot="0">
              <a:off x="0" y="0"/>
              <a:ext cx="1667662" cy="2709333"/>
            </a:xfrm>
            <a:custGeom>
              <a:avLst/>
              <a:gdLst/>
              <a:ahLst/>
              <a:cxnLst/>
              <a:rect r="r" b="b" t="t" l="l"/>
              <a:pathLst>
                <a:path h="2709333" w="1667662">
                  <a:moveTo>
                    <a:pt x="0" y="0"/>
                  </a:moveTo>
                  <a:lnTo>
                    <a:pt x="1667662" y="0"/>
                  </a:lnTo>
                  <a:lnTo>
                    <a:pt x="1667662" y="2709333"/>
                  </a:lnTo>
                  <a:lnTo>
                    <a:pt x="0" y="2709333"/>
                  </a:lnTo>
                  <a:close/>
                </a:path>
              </a:pathLst>
            </a:custGeom>
            <a:solidFill>
              <a:srgbClr val="9D9DE4"/>
            </a:solidFill>
          </p:spPr>
        </p:sp>
        <p:sp>
          <p:nvSpPr>
            <p:cNvPr name="TextBox 4" id="4"/>
            <p:cNvSpPr txBox="true"/>
            <p:nvPr/>
          </p:nvSpPr>
          <p:spPr>
            <a:xfrm>
              <a:off x="0" y="-57150"/>
              <a:ext cx="1667662" cy="276648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391342" y="2032368"/>
            <a:ext cx="7802981" cy="4338150"/>
            <a:chOff x="0" y="0"/>
            <a:chExt cx="10403975" cy="5784199"/>
          </a:xfrm>
        </p:grpSpPr>
        <p:pic>
          <p:nvPicPr>
            <p:cNvPr name="Picture 6" id="6"/>
            <p:cNvPicPr>
              <a:picLocks noChangeAspect="true"/>
            </p:cNvPicPr>
            <p:nvPr/>
          </p:nvPicPr>
          <p:blipFill>
            <a:blip r:embed="rId2"/>
            <a:srcRect l="0" t="521" r="0" b="521"/>
            <a:stretch>
              <a:fillRect/>
            </a:stretch>
          </p:blipFill>
          <p:spPr>
            <a:xfrm flipH="false" flipV="false">
              <a:off x="0" y="0"/>
              <a:ext cx="10403975" cy="5784199"/>
            </a:xfrm>
            <a:prstGeom prst="rect">
              <a:avLst/>
            </a:prstGeom>
          </p:spPr>
        </p:pic>
      </p:grpSp>
      <p:sp>
        <p:nvSpPr>
          <p:cNvPr name="Freeform 7" id="7"/>
          <p:cNvSpPr/>
          <p:nvPr/>
        </p:nvSpPr>
        <p:spPr>
          <a:xfrm flipH="false" flipV="false" rot="0">
            <a:off x="11573395" y="0"/>
            <a:ext cx="6714605" cy="10287000"/>
          </a:xfrm>
          <a:custGeom>
            <a:avLst/>
            <a:gdLst/>
            <a:ahLst/>
            <a:cxnLst/>
            <a:rect r="r" b="b" t="t" l="l"/>
            <a:pathLst>
              <a:path h="10287000" w="6714605">
                <a:moveTo>
                  <a:pt x="0" y="0"/>
                </a:moveTo>
                <a:lnTo>
                  <a:pt x="6714605" y="0"/>
                </a:lnTo>
                <a:lnTo>
                  <a:pt x="6714605"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0" y="451485"/>
            <a:ext cx="7024061" cy="1104177"/>
          </a:xfrm>
          <a:prstGeom prst="rect">
            <a:avLst/>
          </a:prstGeom>
        </p:spPr>
        <p:txBody>
          <a:bodyPr anchor="t" rtlCol="false" tIns="0" lIns="0" bIns="0" rIns="0">
            <a:spAutoFit/>
          </a:bodyPr>
          <a:lstStyle/>
          <a:p>
            <a:pPr algn="l" marL="0" indent="0" lvl="0">
              <a:lnSpc>
                <a:spcPts val="8822"/>
              </a:lnSpc>
            </a:pPr>
            <a:r>
              <a:rPr lang="en-US" b="true" sz="7057" i="true">
                <a:solidFill>
                  <a:srgbClr val="FFFFFF"/>
                </a:solidFill>
                <a:latin typeface="Cormorant Garamond Bold Italics"/>
                <a:ea typeface="Cormorant Garamond Bold Italics"/>
                <a:cs typeface="Cormorant Garamond Bold Italics"/>
                <a:sym typeface="Cormorant Garamond Bold Italics"/>
              </a:rPr>
              <a:t>LB Implementation</a:t>
            </a:r>
          </a:p>
        </p:txBody>
      </p:sp>
      <p:grpSp>
        <p:nvGrpSpPr>
          <p:cNvPr name="Group 9" id="9"/>
          <p:cNvGrpSpPr/>
          <p:nvPr/>
        </p:nvGrpSpPr>
        <p:grpSpPr>
          <a:xfrm rot="0">
            <a:off x="12543278" y="2125939"/>
            <a:ext cx="5287038" cy="8018602"/>
            <a:chOff x="0" y="0"/>
            <a:chExt cx="7049384" cy="10691469"/>
          </a:xfrm>
        </p:grpSpPr>
        <p:sp>
          <p:nvSpPr>
            <p:cNvPr name="TextBox 10" id="10"/>
            <p:cNvSpPr txBox="true"/>
            <p:nvPr/>
          </p:nvSpPr>
          <p:spPr>
            <a:xfrm rot="0">
              <a:off x="0" y="1169644"/>
              <a:ext cx="7049384" cy="9521825"/>
            </a:xfrm>
            <a:prstGeom prst="rect">
              <a:avLst/>
            </a:prstGeom>
          </p:spPr>
          <p:txBody>
            <a:bodyPr anchor="t" rtlCol="false" tIns="0" lIns="0" bIns="0" rIns="0">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An Application Load Balancer (ALB) was created to distribute incoming traffic across the EC2 instances. The ALB is ideal for routing requests based on content and providing advanced traffic management features</a:t>
              </a:r>
            </a:p>
            <a:p>
              <a:pPr algn="l">
                <a:lnSpc>
                  <a:spcPts val="4079"/>
                </a:lnSpc>
              </a:pPr>
              <a:r>
                <a:rPr lang="en-US" sz="2400">
                  <a:solidFill>
                    <a:srgbClr val="2D3880"/>
                  </a:solidFill>
                  <a:latin typeface="Glacial Indifference"/>
                  <a:ea typeface="Glacial Indifference"/>
                  <a:cs typeface="Glacial Indifference"/>
                  <a:sym typeface="Glacial Indifference"/>
                </a:rPr>
                <a:t>      Configure Target Groups:</a:t>
              </a:r>
            </a:p>
            <a:p>
              <a:pPr algn="l" marL="518160" indent="-259080" lvl="1">
                <a:lnSpc>
                  <a:spcPts val="4079"/>
                </a:lnSpc>
                <a:buFont typeface="Arial"/>
                <a:buChar char="•"/>
              </a:pPr>
              <a:r>
                <a:rPr lang="en-US" sz="2400">
                  <a:solidFill>
                    <a:srgbClr val="2D3880"/>
                  </a:solidFill>
                  <a:latin typeface="Glacial Indifference"/>
                  <a:ea typeface="Glacial Indifference"/>
                  <a:cs typeface="Glacial Indifference"/>
                  <a:sym typeface="Glacial Indifference"/>
                </a:rPr>
                <a:t>Each EC2 instance was registered with a target group within the Load Balancer. The target group defines the instances that the Load Balancer can route requests to.</a:t>
              </a:r>
            </a:p>
            <a:p>
              <a:pPr algn="l">
                <a:lnSpc>
                  <a:spcPts val="4079"/>
                </a:lnSpc>
              </a:pPr>
            </a:p>
            <a:p>
              <a:pPr algn="l" marL="0" indent="0" lvl="0">
                <a:lnSpc>
                  <a:spcPts val="4079"/>
                </a:lnSpc>
              </a:pPr>
            </a:p>
          </p:txBody>
        </p:sp>
        <p:sp>
          <p:nvSpPr>
            <p:cNvPr name="TextBox 11" id="11"/>
            <p:cNvSpPr txBox="true"/>
            <p:nvPr/>
          </p:nvSpPr>
          <p:spPr>
            <a:xfrm rot="0">
              <a:off x="0" y="-123825"/>
              <a:ext cx="7049384" cy="1292225"/>
            </a:xfrm>
            <a:prstGeom prst="rect">
              <a:avLst/>
            </a:prstGeom>
          </p:spPr>
          <p:txBody>
            <a:bodyPr anchor="t" rtlCol="false" tIns="0" lIns="0" bIns="0" rIns="0">
              <a:spAutoFit/>
            </a:bodyPr>
            <a:lstStyle/>
            <a:p>
              <a:pPr algn="l" marL="0" indent="0" lvl="0">
                <a:lnSpc>
                  <a:spcPts val="4079"/>
                </a:lnSpc>
              </a:pPr>
              <a:r>
                <a:rPr lang="en-US" b="true" sz="2400">
                  <a:solidFill>
                    <a:srgbClr val="2D3880"/>
                  </a:solidFill>
                  <a:latin typeface="Glacial Indifference Bold"/>
                  <a:ea typeface="Glacial Indifference Bold"/>
                  <a:cs typeface="Glacial Indifference Bold"/>
                  <a:sym typeface="Glacial Indifference Bold"/>
                </a:rPr>
                <a:t>    Load Balancers across 2 EC2     Instances</a:t>
              </a:r>
            </a:p>
          </p:txBody>
        </p:sp>
      </p:grpSp>
      <p:grpSp>
        <p:nvGrpSpPr>
          <p:cNvPr name="Group 12" id="12"/>
          <p:cNvGrpSpPr/>
          <p:nvPr/>
        </p:nvGrpSpPr>
        <p:grpSpPr>
          <a:xfrm rot="0">
            <a:off x="4292833" y="5267546"/>
            <a:ext cx="7865046" cy="4876995"/>
            <a:chOff x="0" y="0"/>
            <a:chExt cx="10486728" cy="6502660"/>
          </a:xfrm>
        </p:grpSpPr>
        <p:pic>
          <p:nvPicPr>
            <p:cNvPr name="Picture 13" id="13"/>
            <p:cNvPicPr>
              <a:picLocks noChangeAspect="true"/>
            </p:cNvPicPr>
            <p:nvPr/>
          </p:nvPicPr>
          <p:blipFill>
            <a:blip r:embed="rId5"/>
            <a:srcRect l="0" t="0" r="9396" b="0"/>
            <a:stretch>
              <a:fillRect/>
            </a:stretch>
          </p:blipFill>
          <p:spPr>
            <a:xfrm flipH="false" flipV="false">
              <a:off x="0" y="0"/>
              <a:ext cx="10486728" cy="6502660"/>
            </a:xfrm>
            <a:prstGeom prst="rect">
              <a:avLst/>
            </a:prstGeom>
          </p:spPr>
        </p:pic>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31905" cy="10287000"/>
            <a:chOff x="0" y="0"/>
            <a:chExt cx="1667662" cy="2709333"/>
          </a:xfrm>
        </p:grpSpPr>
        <p:sp>
          <p:nvSpPr>
            <p:cNvPr name="Freeform 3" id="3"/>
            <p:cNvSpPr/>
            <p:nvPr/>
          </p:nvSpPr>
          <p:spPr>
            <a:xfrm flipH="false" flipV="false" rot="0">
              <a:off x="0" y="0"/>
              <a:ext cx="1667662" cy="2709333"/>
            </a:xfrm>
            <a:custGeom>
              <a:avLst/>
              <a:gdLst/>
              <a:ahLst/>
              <a:cxnLst/>
              <a:rect r="r" b="b" t="t" l="l"/>
              <a:pathLst>
                <a:path h="2709333" w="1667662">
                  <a:moveTo>
                    <a:pt x="0" y="0"/>
                  </a:moveTo>
                  <a:lnTo>
                    <a:pt x="1667662" y="0"/>
                  </a:lnTo>
                  <a:lnTo>
                    <a:pt x="1667662" y="2709333"/>
                  </a:lnTo>
                  <a:lnTo>
                    <a:pt x="0" y="2709333"/>
                  </a:lnTo>
                  <a:close/>
                </a:path>
              </a:pathLst>
            </a:custGeom>
            <a:solidFill>
              <a:srgbClr val="9D9DE4"/>
            </a:solidFill>
          </p:spPr>
        </p:sp>
        <p:sp>
          <p:nvSpPr>
            <p:cNvPr name="TextBox 4" id="4"/>
            <p:cNvSpPr txBox="true"/>
            <p:nvPr/>
          </p:nvSpPr>
          <p:spPr>
            <a:xfrm>
              <a:off x="0" y="-57150"/>
              <a:ext cx="1667662" cy="276648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391342" y="2032368"/>
            <a:ext cx="7802981" cy="4338150"/>
            <a:chOff x="0" y="0"/>
            <a:chExt cx="10403975" cy="5784199"/>
          </a:xfrm>
        </p:grpSpPr>
        <p:pic>
          <p:nvPicPr>
            <p:cNvPr name="Picture 6" id="6"/>
            <p:cNvPicPr>
              <a:picLocks noChangeAspect="true"/>
            </p:cNvPicPr>
            <p:nvPr/>
          </p:nvPicPr>
          <p:blipFill>
            <a:blip r:embed="rId2"/>
            <a:srcRect l="0" t="521" r="0" b="521"/>
            <a:stretch>
              <a:fillRect/>
            </a:stretch>
          </p:blipFill>
          <p:spPr>
            <a:xfrm flipH="false" flipV="false">
              <a:off x="0" y="0"/>
              <a:ext cx="10403975" cy="5784199"/>
            </a:xfrm>
            <a:prstGeom prst="rect">
              <a:avLst/>
            </a:prstGeom>
          </p:spPr>
        </p:pic>
      </p:grpSp>
      <p:sp>
        <p:nvSpPr>
          <p:cNvPr name="Freeform 7" id="7"/>
          <p:cNvSpPr/>
          <p:nvPr/>
        </p:nvSpPr>
        <p:spPr>
          <a:xfrm flipH="false" flipV="false" rot="0">
            <a:off x="11573395" y="0"/>
            <a:ext cx="6714605" cy="10287000"/>
          </a:xfrm>
          <a:custGeom>
            <a:avLst/>
            <a:gdLst/>
            <a:ahLst/>
            <a:cxnLst/>
            <a:rect r="r" b="b" t="t" l="l"/>
            <a:pathLst>
              <a:path h="10287000" w="6714605">
                <a:moveTo>
                  <a:pt x="0" y="0"/>
                </a:moveTo>
                <a:lnTo>
                  <a:pt x="6714605" y="0"/>
                </a:lnTo>
                <a:lnTo>
                  <a:pt x="6714605"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644338" y="739488"/>
            <a:ext cx="5811790" cy="1135380"/>
          </a:xfrm>
          <a:prstGeom prst="rect">
            <a:avLst/>
          </a:prstGeom>
        </p:spPr>
        <p:txBody>
          <a:bodyPr anchor="t" rtlCol="false" tIns="0" lIns="0" bIns="0" rIns="0">
            <a:spAutoFit/>
          </a:bodyPr>
          <a:lstStyle/>
          <a:p>
            <a:pPr algn="l" marL="0" indent="0" lvl="0">
              <a:lnSpc>
                <a:spcPts val="9000"/>
              </a:lnSpc>
            </a:pPr>
            <a:r>
              <a:rPr lang="en-US" b="true" sz="7200" i="true">
                <a:solidFill>
                  <a:srgbClr val="FFFFFF"/>
                </a:solidFill>
                <a:latin typeface="Cormorant Garamond Bold Italics"/>
                <a:ea typeface="Cormorant Garamond Bold Italics"/>
                <a:cs typeface="Cormorant Garamond Bold Italics"/>
                <a:sym typeface="Cormorant Garamond Bold Italics"/>
              </a:rPr>
              <a:t>Transit Gateway</a:t>
            </a:r>
          </a:p>
        </p:txBody>
      </p:sp>
      <p:grpSp>
        <p:nvGrpSpPr>
          <p:cNvPr name="Group 9" id="9"/>
          <p:cNvGrpSpPr/>
          <p:nvPr/>
        </p:nvGrpSpPr>
        <p:grpSpPr>
          <a:xfrm rot="0">
            <a:off x="12596496" y="1754048"/>
            <a:ext cx="5460895" cy="8532952"/>
            <a:chOff x="0" y="0"/>
            <a:chExt cx="7281194" cy="11377269"/>
          </a:xfrm>
        </p:grpSpPr>
        <p:sp>
          <p:nvSpPr>
            <p:cNvPr name="TextBox 10" id="10"/>
            <p:cNvSpPr txBox="true"/>
            <p:nvPr/>
          </p:nvSpPr>
          <p:spPr>
            <a:xfrm rot="0">
              <a:off x="0" y="483844"/>
              <a:ext cx="7281194" cy="10893425"/>
            </a:xfrm>
            <a:prstGeom prst="rect">
              <a:avLst/>
            </a:prstGeom>
          </p:spPr>
          <p:txBody>
            <a:bodyPr anchor="t" rtlCol="false" tIns="0" lIns="0" bIns="0" rIns="0">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A Transit Gateway is a highly scalable service that allows interconnecting multiple VPCs, on-premises networks, or AWS accounts through a central hub. In this project, a Transit Gateway was used to connect two VPCs, enabling communication between EC2 instances located in different VPCs.</a:t>
              </a:r>
            </a:p>
            <a:p>
              <a:pPr algn="l">
                <a:lnSpc>
                  <a:spcPts val="4079"/>
                </a:lnSpc>
              </a:pPr>
              <a:r>
                <a:rPr lang="en-US" sz="2400">
                  <a:solidFill>
                    <a:srgbClr val="2D3880"/>
                  </a:solidFill>
                  <a:latin typeface="Glacial Indifference"/>
                  <a:ea typeface="Glacial Indifference"/>
                  <a:cs typeface="Glacial Indifference"/>
                  <a:sym typeface="Glacial Indifference"/>
                </a:rPr>
                <a:t>Each VPC was attached to the Transit Gateway through a VPC attachment</a:t>
              </a:r>
            </a:p>
            <a:p>
              <a:pPr algn="l">
                <a:lnSpc>
                  <a:spcPts val="4079"/>
                </a:lnSpc>
              </a:pPr>
              <a:r>
                <a:rPr lang="en-US" sz="2400">
                  <a:solidFill>
                    <a:srgbClr val="2D3880"/>
                  </a:solidFill>
                  <a:latin typeface="Glacial Indifference"/>
                  <a:ea typeface="Glacial Indifference"/>
                  <a:cs typeface="Glacial Indifference"/>
                  <a:sym typeface="Glacial Indifference"/>
                </a:rPr>
                <a:t>This setup allowed instances in one VPC to ping instances in the other, ensuring secure, scalable inter-VPC communication without needing direct peering.</a:t>
              </a:r>
            </a:p>
            <a:p>
              <a:pPr algn="l" marL="0" indent="0" lvl="0">
                <a:lnSpc>
                  <a:spcPts val="4079"/>
                </a:lnSpc>
              </a:pPr>
            </a:p>
          </p:txBody>
        </p:sp>
        <p:sp>
          <p:nvSpPr>
            <p:cNvPr name="TextBox 11" id="11"/>
            <p:cNvSpPr txBox="true"/>
            <p:nvPr/>
          </p:nvSpPr>
          <p:spPr>
            <a:xfrm rot="0">
              <a:off x="0" y="-123825"/>
              <a:ext cx="7281194" cy="606425"/>
            </a:xfrm>
            <a:prstGeom prst="rect">
              <a:avLst/>
            </a:prstGeom>
          </p:spPr>
          <p:txBody>
            <a:bodyPr anchor="t" rtlCol="false" tIns="0" lIns="0" bIns="0" rIns="0">
              <a:spAutoFit/>
            </a:bodyPr>
            <a:lstStyle/>
            <a:p>
              <a:pPr algn="l" marL="0" indent="0" lvl="0">
                <a:lnSpc>
                  <a:spcPts val="4079"/>
                </a:lnSpc>
              </a:pPr>
              <a:r>
                <a:rPr lang="en-US" b="true" sz="2400">
                  <a:solidFill>
                    <a:srgbClr val="2D3880"/>
                  </a:solidFill>
                  <a:latin typeface="Glacial Indifference Bold"/>
                  <a:ea typeface="Glacial Indifference Bold"/>
                  <a:cs typeface="Glacial Indifference Bold"/>
                  <a:sym typeface="Glacial Indifference Bold"/>
                </a:rPr>
                <a:t>                Transit Gateway</a:t>
              </a:r>
            </a:p>
          </p:txBody>
        </p:sp>
      </p:grpSp>
      <p:grpSp>
        <p:nvGrpSpPr>
          <p:cNvPr name="Group 12" id="12"/>
          <p:cNvGrpSpPr/>
          <p:nvPr/>
        </p:nvGrpSpPr>
        <p:grpSpPr>
          <a:xfrm rot="0">
            <a:off x="4292833" y="5267546"/>
            <a:ext cx="7865046" cy="4876995"/>
            <a:chOff x="0" y="0"/>
            <a:chExt cx="10486728" cy="6502660"/>
          </a:xfrm>
        </p:grpSpPr>
        <p:pic>
          <p:nvPicPr>
            <p:cNvPr name="Picture 13" id="13"/>
            <p:cNvPicPr>
              <a:picLocks noChangeAspect="true"/>
            </p:cNvPicPr>
            <p:nvPr/>
          </p:nvPicPr>
          <p:blipFill>
            <a:blip r:embed="rId5"/>
            <a:srcRect l="4698" t="0" r="4698" b="0"/>
            <a:stretch>
              <a:fillRect/>
            </a:stretch>
          </p:blipFill>
          <p:spPr>
            <a:xfrm flipH="false" flipV="false">
              <a:off x="0" y="0"/>
              <a:ext cx="10486728" cy="6502660"/>
            </a:xfrm>
            <a:prstGeom prst="rect">
              <a:avLst/>
            </a:prstGeom>
          </p:spPr>
        </p:pic>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31905" cy="10287000"/>
            <a:chOff x="0" y="0"/>
            <a:chExt cx="1667662" cy="2709333"/>
          </a:xfrm>
        </p:grpSpPr>
        <p:sp>
          <p:nvSpPr>
            <p:cNvPr name="Freeform 3" id="3"/>
            <p:cNvSpPr/>
            <p:nvPr/>
          </p:nvSpPr>
          <p:spPr>
            <a:xfrm flipH="false" flipV="false" rot="0">
              <a:off x="0" y="0"/>
              <a:ext cx="1667662" cy="2709333"/>
            </a:xfrm>
            <a:custGeom>
              <a:avLst/>
              <a:gdLst/>
              <a:ahLst/>
              <a:cxnLst/>
              <a:rect r="r" b="b" t="t" l="l"/>
              <a:pathLst>
                <a:path h="2709333" w="1667662">
                  <a:moveTo>
                    <a:pt x="0" y="0"/>
                  </a:moveTo>
                  <a:lnTo>
                    <a:pt x="1667662" y="0"/>
                  </a:lnTo>
                  <a:lnTo>
                    <a:pt x="1667662" y="2709333"/>
                  </a:lnTo>
                  <a:lnTo>
                    <a:pt x="0" y="2709333"/>
                  </a:lnTo>
                  <a:close/>
                </a:path>
              </a:pathLst>
            </a:custGeom>
            <a:solidFill>
              <a:srgbClr val="9D9DE4"/>
            </a:solidFill>
          </p:spPr>
        </p:sp>
        <p:sp>
          <p:nvSpPr>
            <p:cNvPr name="TextBox 4" id="4"/>
            <p:cNvSpPr txBox="true"/>
            <p:nvPr/>
          </p:nvSpPr>
          <p:spPr>
            <a:xfrm>
              <a:off x="0" y="-57150"/>
              <a:ext cx="1667662" cy="276648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028700" y="3000397"/>
            <a:ext cx="9804328" cy="6012611"/>
            <a:chOff x="0" y="0"/>
            <a:chExt cx="13072438" cy="8016815"/>
          </a:xfrm>
        </p:grpSpPr>
        <p:pic>
          <p:nvPicPr>
            <p:cNvPr name="Picture 6" id="6"/>
            <p:cNvPicPr>
              <a:picLocks noChangeAspect="true"/>
            </p:cNvPicPr>
            <p:nvPr/>
          </p:nvPicPr>
          <p:blipFill>
            <a:blip r:embed="rId2"/>
            <a:srcRect l="0" t="16805" r="0" b="16805"/>
            <a:stretch>
              <a:fillRect/>
            </a:stretch>
          </p:blipFill>
          <p:spPr>
            <a:xfrm flipH="false" flipV="false">
              <a:off x="0" y="0"/>
              <a:ext cx="13072438" cy="8016815"/>
            </a:xfrm>
            <a:prstGeom prst="rect">
              <a:avLst/>
            </a:prstGeom>
          </p:spPr>
        </p:pic>
      </p:grpSp>
      <p:sp>
        <p:nvSpPr>
          <p:cNvPr name="Freeform 7" id="7"/>
          <p:cNvSpPr/>
          <p:nvPr/>
        </p:nvSpPr>
        <p:spPr>
          <a:xfrm flipH="false" flipV="false" rot="0">
            <a:off x="11573395" y="0"/>
            <a:ext cx="6714605" cy="10287000"/>
          </a:xfrm>
          <a:custGeom>
            <a:avLst/>
            <a:gdLst/>
            <a:ahLst/>
            <a:cxnLst/>
            <a:rect r="r" b="b" t="t" l="l"/>
            <a:pathLst>
              <a:path h="10287000" w="6714605">
                <a:moveTo>
                  <a:pt x="0" y="0"/>
                </a:moveTo>
                <a:lnTo>
                  <a:pt x="6714605" y="0"/>
                </a:lnTo>
                <a:lnTo>
                  <a:pt x="6714605"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990600"/>
            <a:ext cx="4955710" cy="1135380"/>
          </a:xfrm>
          <a:prstGeom prst="rect">
            <a:avLst/>
          </a:prstGeom>
        </p:spPr>
        <p:txBody>
          <a:bodyPr anchor="t" rtlCol="false" tIns="0" lIns="0" bIns="0" rIns="0">
            <a:spAutoFit/>
          </a:bodyPr>
          <a:lstStyle/>
          <a:p>
            <a:pPr algn="l" marL="0" indent="0" lvl="0">
              <a:lnSpc>
                <a:spcPts val="9000"/>
              </a:lnSpc>
            </a:pPr>
            <a:r>
              <a:rPr lang="en-US" b="true" sz="7200" i="true">
                <a:solidFill>
                  <a:srgbClr val="FFFFFF"/>
                </a:solidFill>
                <a:latin typeface="Cormorant Garamond Bold Italics"/>
                <a:ea typeface="Cormorant Garamond Bold Italics"/>
                <a:cs typeface="Cormorant Garamond Bold Italics"/>
                <a:sym typeface="Cormorant Garamond Bold Italics"/>
              </a:rPr>
              <a:t>RDP - GUI</a:t>
            </a:r>
          </a:p>
        </p:txBody>
      </p:sp>
      <p:grpSp>
        <p:nvGrpSpPr>
          <p:cNvPr name="Group 9" id="9"/>
          <p:cNvGrpSpPr/>
          <p:nvPr/>
        </p:nvGrpSpPr>
        <p:grpSpPr>
          <a:xfrm rot="0">
            <a:off x="12570841" y="1925680"/>
            <a:ext cx="5251243" cy="7504252"/>
            <a:chOff x="0" y="0"/>
            <a:chExt cx="7001658" cy="10005669"/>
          </a:xfrm>
        </p:grpSpPr>
        <p:sp>
          <p:nvSpPr>
            <p:cNvPr name="TextBox 10" id="10"/>
            <p:cNvSpPr txBox="true"/>
            <p:nvPr/>
          </p:nvSpPr>
          <p:spPr>
            <a:xfrm rot="0">
              <a:off x="0" y="483844"/>
              <a:ext cx="7001658" cy="9521825"/>
            </a:xfrm>
            <a:prstGeom prst="rect">
              <a:avLst/>
            </a:prstGeom>
          </p:spPr>
          <p:txBody>
            <a:bodyPr anchor="t" rtlCol="false" tIns="0" lIns="0" bIns="0" rIns="0">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The EC2 instances were launched using a CentOS 9 AMI from the AWS Marketplace, which included a pre-installed graphical user interface. This GUI allowed users to interact with the operating system and applications in a visually intuitive manner.</a:t>
              </a:r>
            </a:p>
            <a:p>
              <a:pPr algn="l" marL="0" indent="0" lvl="0">
                <a:lnSpc>
                  <a:spcPts val="4079"/>
                </a:lnSpc>
              </a:pPr>
              <a:r>
                <a:rPr lang="en-US" sz="2400">
                  <a:solidFill>
                    <a:srgbClr val="2D3880"/>
                  </a:solidFill>
                  <a:latin typeface="Glacial Indifference"/>
                  <a:ea typeface="Glacial Indifference"/>
                  <a:cs typeface="Glacial Indifference"/>
                  <a:sym typeface="Glacial Indifference"/>
                </a:rPr>
                <a:t>RDP was enabled on the CentOS instances to facilitate remote access. This protocol allows users to connect to their instances from local machines, providing a seamless way to manage applications and perform administrative tasks.</a:t>
              </a:r>
            </a:p>
          </p:txBody>
        </p:sp>
        <p:sp>
          <p:nvSpPr>
            <p:cNvPr name="TextBox 11" id="11"/>
            <p:cNvSpPr txBox="true"/>
            <p:nvPr/>
          </p:nvSpPr>
          <p:spPr>
            <a:xfrm rot="0">
              <a:off x="0" y="-123825"/>
              <a:ext cx="7001658" cy="606425"/>
            </a:xfrm>
            <a:prstGeom prst="rect">
              <a:avLst/>
            </a:prstGeom>
          </p:spPr>
          <p:txBody>
            <a:bodyPr anchor="t" rtlCol="false" tIns="0" lIns="0" bIns="0" rIns="0">
              <a:spAutoFit/>
            </a:bodyPr>
            <a:lstStyle/>
            <a:p>
              <a:pPr algn="l" marL="0" indent="0" lvl="0">
                <a:lnSpc>
                  <a:spcPts val="4079"/>
                </a:lnSpc>
              </a:pPr>
              <a:r>
                <a:rPr lang="en-US" b="true" sz="2400">
                  <a:solidFill>
                    <a:srgbClr val="2D3880"/>
                  </a:solidFill>
                  <a:latin typeface="Glacial Indifference Bold"/>
                  <a:ea typeface="Glacial Indifference Bold"/>
                  <a:cs typeface="Glacial Indifference Bold"/>
                  <a:sym typeface="Glacial Indifference Bold"/>
                </a:rPr>
                <a:t>                 CentOS 9 with GUI:</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31905" cy="10287000"/>
            <a:chOff x="0" y="0"/>
            <a:chExt cx="1667662" cy="2709333"/>
          </a:xfrm>
        </p:grpSpPr>
        <p:sp>
          <p:nvSpPr>
            <p:cNvPr name="Freeform 3" id="3"/>
            <p:cNvSpPr/>
            <p:nvPr/>
          </p:nvSpPr>
          <p:spPr>
            <a:xfrm flipH="false" flipV="false" rot="0">
              <a:off x="0" y="0"/>
              <a:ext cx="1667662" cy="2709333"/>
            </a:xfrm>
            <a:custGeom>
              <a:avLst/>
              <a:gdLst/>
              <a:ahLst/>
              <a:cxnLst/>
              <a:rect r="r" b="b" t="t" l="l"/>
              <a:pathLst>
                <a:path h="2709333" w="1667662">
                  <a:moveTo>
                    <a:pt x="0" y="0"/>
                  </a:moveTo>
                  <a:lnTo>
                    <a:pt x="1667662" y="0"/>
                  </a:lnTo>
                  <a:lnTo>
                    <a:pt x="1667662" y="2709333"/>
                  </a:lnTo>
                  <a:lnTo>
                    <a:pt x="0" y="2709333"/>
                  </a:lnTo>
                  <a:close/>
                </a:path>
              </a:pathLst>
            </a:custGeom>
            <a:solidFill>
              <a:srgbClr val="9D9DE4"/>
            </a:solidFill>
          </p:spPr>
        </p:sp>
        <p:sp>
          <p:nvSpPr>
            <p:cNvPr name="TextBox 4" id="4"/>
            <p:cNvSpPr txBox="true"/>
            <p:nvPr/>
          </p:nvSpPr>
          <p:spPr>
            <a:xfrm>
              <a:off x="0" y="-57150"/>
              <a:ext cx="1667662" cy="276648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391342" y="2032368"/>
            <a:ext cx="7802981" cy="4338150"/>
            <a:chOff x="0" y="0"/>
            <a:chExt cx="10403975" cy="5784199"/>
          </a:xfrm>
        </p:grpSpPr>
        <p:pic>
          <p:nvPicPr>
            <p:cNvPr name="Picture 6" id="6"/>
            <p:cNvPicPr>
              <a:picLocks noChangeAspect="true"/>
            </p:cNvPicPr>
            <p:nvPr/>
          </p:nvPicPr>
          <p:blipFill>
            <a:blip r:embed="rId2"/>
            <a:srcRect l="0" t="3115" r="110" b="46903"/>
            <a:stretch>
              <a:fillRect/>
            </a:stretch>
          </p:blipFill>
          <p:spPr>
            <a:xfrm flipH="false" flipV="false">
              <a:off x="0" y="0"/>
              <a:ext cx="10403975" cy="5784199"/>
            </a:xfrm>
            <a:prstGeom prst="rect">
              <a:avLst/>
            </a:prstGeom>
          </p:spPr>
        </p:pic>
      </p:grpSp>
      <p:sp>
        <p:nvSpPr>
          <p:cNvPr name="Freeform 7" id="7"/>
          <p:cNvSpPr/>
          <p:nvPr/>
        </p:nvSpPr>
        <p:spPr>
          <a:xfrm flipH="false" flipV="false" rot="0">
            <a:off x="11573395" y="0"/>
            <a:ext cx="6714605" cy="10287000"/>
          </a:xfrm>
          <a:custGeom>
            <a:avLst/>
            <a:gdLst/>
            <a:ahLst/>
            <a:cxnLst/>
            <a:rect r="r" b="b" t="t" l="l"/>
            <a:pathLst>
              <a:path h="10287000" w="6714605">
                <a:moveTo>
                  <a:pt x="0" y="0"/>
                </a:moveTo>
                <a:lnTo>
                  <a:pt x="6714605" y="0"/>
                </a:lnTo>
                <a:lnTo>
                  <a:pt x="6714605"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91342" y="462324"/>
            <a:ext cx="7024061" cy="1104177"/>
          </a:xfrm>
          <a:prstGeom prst="rect">
            <a:avLst/>
          </a:prstGeom>
        </p:spPr>
        <p:txBody>
          <a:bodyPr anchor="t" rtlCol="false" tIns="0" lIns="0" bIns="0" rIns="0">
            <a:spAutoFit/>
          </a:bodyPr>
          <a:lstStyle/>
          <a:p>
            <a:pPr algn="l" marL="0" indent="0" lvl="0">
              <a:lnSpc>
                <a:spcPts val="8822"/>
              </a:lnSpc>
            </a:pPr>
            <a:r>
              <a:rPr lang="en-US" b="true" sz="7057" i="true">
                <a:solidFill>
                  <a:srgbClr val="FFFFFF"/>
                </a:solidFill>
                <a:latin typeface="Cormorant Garamond Bold Italics"/>
                <a:ea typeface="Cormorant Garamond Bold Italics"/>
                <a:cs typeface="Cormorant Garamond Bold Italics"/>
                <a:sym typeface="Cormorant Garamond Bold Italics"/>
              </a:rPr>
              <a:t>RDP </a:t>
            </a:r>
          </a:p>
        </p:txBody>
      </p:sp>
      <p:grpSp>
        <p:nvGrpSpPr>
          <p:cNvPr name="Group 9" id="9"/>
          <p:cNvGrpSpPr/>
          <p:nvPr/>
        </p:nvGrpSpPr>
        <p:grpSpPr>
          <a:xfrm rot="0">
            <a:off x="12543278" y="2125939"/>
            <a:ext cx="5287038" cy="4418152"/>
            <a:chOff x="0" y="0"/>
            <a:chExt cx="7049384" cy="5890869"/>
          </a:xfrm>
        </p:grpSpPr>
        <p:sp>
          <p:nvSpPr>
            <p:cNvPr name="TextBox 10" id="10"/>
            <p:cNvSpPr txBox="true"/>
            <p:nvPr/>
          </p:nvSpPr>
          <p:spPr>
            <a:xfrm rot="0">
              <a:off x="0" y="483844"/>
              <a:ext cx="7049384" cy="5407025"/>
            </a:xfrm>
            <a:prstGeom prst="rect">
              <a:avLst/>
            </a:prstGeom>
          </p:spPr>
          <p:txBody>
            <a:bodyPr anchor="t" rtlCol="false" tIns="0" lIns="0" bIns="0" rIns="0">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We configured RDP on CentOS 9 by installing the xrdp package, setting up a graphical user interface (GUI), and enabling RDP access through security groups and firewall rules. </a:t>
              </a:r>
            </a:p>
            <a:p>
              <a:pPr algn="l" marL="0" indent="0" lvl="0">
                <a:lnSpc>
                  <a:spcPts val="4079"/>
                </a:lnSpc>
              </a:pPr>
              <a:r>
                <a:rPr lang="en-US" sz="2400">
                  <a:solidFill>
                    <a:srgbClr val="2D3880"/>
                  </a:solidFill>
                  <a:latin typeface="Glacial Indifference"/>
                  <a:ea typeface="Glacial Indifference"/>
                  <a:cs typeface="Glacial Indifference"/>
                  <a:sym typeface="Glacial Indifference"/>
                </a:rPr>
                <a:t> To verify internet connectivity, we tested the setup by pinging Google from the terminal within the GUI.</a:t>
              </a:r>
            </a:p>
          </p:txBody>
        </p:sp>
        <p:sp>
          <p:nvSpPr>
            <p:cNvPr name="TextBox 11" id="11"/>
            <p:cNvSpPr txBox="true"/>
            <p:nvPr/>
          </p:nvSpPr>
          <p:spPr>
            <a:xfrm rot="0">
              <a:off x="0" y="-123825"/>
              <a:ext cx="7049384" cy="606425"/>
            </a:xfrm>
            <a:prstGeom prst="rect">
              <a:avLst/>
            </a:prstGeom>
          </p:spPr>
          <p:txBody>
            <a:bodyPr anchor="t" rtlCol="false" tIns="0" lIns="0" bIns="0" rIns="0">
              <a:spAutoFit/>
            </a:bodyPr>
            <a:lstStyle/>
            <a:p>
              <a:pPr algn="l" marL="0" indent="0" lvl="0">
                <a:lnSpc>
                  <a:spcPts val="4079"/>
                </a:lnSpc>
              </a:pPr>
              <a:r>
                <a:rPr lang="en-US" b="true" sz="2400">
                  <a:solidFill>
                    <a:srgbClr val="2D3880"/>
                  </a:solidFill>
                  <a:latin typeface="Glacial Indifference Bold"/>
                  <a:ea typeface="Glacial Indifference Bold"/>
                  <a:cs typeface="Glacial Indifference Bold"/>
                  <a:sym typeface="Glacial Indifference Bold"/>
                </a:rPr>
                <a:t>                   lOGGING IN RDP</a:t>
              </a:r>
            </a:p>
          </p:txBody>
        </p:sp>
      </p:grpSp>
      <p:grpSp>
        <p:nvGrpSpPr>
          <p:cNvPr name="Group 12" id="12"/>
          <p:cNvGrpSpPr/>
          <p:nvPr/>
        </p:nvGrpSpPr>
        <p:grpSpPr>
          <a:xfrm rot="0">
            <a:off x="4292833" y="5267546"/>
            <a:ext cx="7865046" cy="4876995"/>
            <a:chOff x="0" y="0"/>
            <a:chExt cx="10486728" cy="6502660"/>
          </a:xfrm>
        </p:grpSpPr>
        <p:pic>
          <p:nvPicPr>
            <p:cNvPr name="Picture 13" id="13"/>
            <p:cNvPicPr>
              <a:picLocks noChangeAspect="true"/>
            </p:cNvPicPr>
            <p:nvPr/>
          </p:nvPicPr>
          <p:blipFill>
            <a:blip r:embed="rId5"/>
            <a:srcRect l="0" t="6829" r="0" b="6829"/>
            <a:stretch>
              <a:fillRect/>
            </a:stretch>
          </p:blipFill>
          <p:spPr>
            <a:xfrm flipH="false" flipV="false">
              <a:off x="0" y="0"/>
              <a:ext cx="10486728" cy="6502660"/>
            </a:xfrm>
            <a:prstGeom prst="rect">
              <a:avLst/>
            </a:prstGeom>
          </p:spPr>
        </p:pic>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31905" cy="10287000"/>
            <a:chOff x="0" y="0"/>
            <a:chExt cx="1667662" cy="2709333"/>
          </a:xfrm>
        </p:grpSpPr>
        <p:sp>
          <p:nvSpPr>
            <p:cNvPr name="Freeform 3" id="3"/>
            <p:cNvSpPr/>
            <p:nvPr/>
          </p:nvSpPr>
          <p:spPr>
            <a:xfrm flipH="false" flipV="false" rot="0">
              <a:off x="0" y="0"/>
              <a:ext cx="1667662" cy="2709333"/>
            </a:xfrm>
            <a:custGeom>
              <a:avLst/>
              <a:gdLst/>
              <a:ahLst/>
              <a:cxnLst/>
              <a:rect r="r" b="b" t="t" l="l"/>
              <a:pathLst>
                <a:path h="2709333" w="1667662">
                  <a:moveTo>
                    <a:pt x="0" y="0"/>
                  </a:moveTo>
                  <a:lnTo>
                    <a:pt x="1667662" y="0"/>
                  </a:lnTo>
                  <a:lnTo>
                    <a:pt x="1667662" y="2709333"/>
                  </a:lnTo>
                  <a:lnTo>
                    <a:pt x="0" y="2709333"/>
                  </a:lnTo>
                  <a:close/>
                </a:path>
              </a:pathLst>
            </a:custGeom>
            <a:solidFill>
              <a:srgbClr val="9D9DE4"/>
            </a:solidFill>
          </p:spPr>
        </p:sp>
        <p:sp>
          <p:nvSpPr>
            <p:cNvPr name="TextBox 4" id="4"/>
            <p:cNvSpPr txBox="true"/>
            <p:nvPr/>
          </p:nvSpPr>
          <p:spPr>
            <a:xfrm>
              <a:off x="0" y="-57150"/>
              <a:ext cx="1667662" cy="276648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028700" y="3000397"/>
            <a:ext cx="9804328" cy="6012611"/>
            <a:chOff x="0" y="0"/>
            <a:chExt cx="13072438" cy="8016815"/>
          </a:xfrm>
        </p:grpSpPr>
        <p:pic>
          <p:nvPicPr>
            <p:cNvPr name="Picture 6" id="6"/>
            <p:cNvPicPr>
              <a:picLocks noChangeAspect="true"/>
            </p:cNvPicPr>
            <p:nvPr/>
          </p:nvPicPr>
          <p:blipFill>
            <a:blip r:embed="rId2"/>
            <a:srcRect l="278" t="0" r="8110" b="0"/>
            <a:stretch>
              <a:fillRect/>
            </a:stretch>
          </p:blipFill>
          <p:spPr>
            <a:xfrm flipH="false" flipV="false">
              <a:off x="0" y="0"/>
              <a:ext cx="13072438" cy="8016815"/>
            </a:xfrm>
            <a:prstGeom prst="rect">
              <a:avLst/>
            </a:prstGeom>
          </p:spPr>
        </p:pic>
      </p:grpSp>
      <p:sp>
        <p:nvSpPr>
          <p:cNvPr name="Freeform 7" id="7"/>
          <p:cNvSpPr/>
          <p:nvPr/>
        </p:nvSpPr>
        <p:spPr>
          <a:xfrm flipH="false" flipV="false" rot="0">
            <a:off x="11573395" y="0"/>
            <a:ext cx="6714605" cy="10287000"/>
          </a:xfrm>
          <a:custGeom>
            <a:avLst/>
            <a:gdLst/>
            <a:ahLst/>
            <a:cxnLst/>
            <a:rect r="r" b="b" t="t" l="l"/>
            <a:pathLst>
              <a:path h="10287000" w="6714605">
                <a:moveTo>
                  <a:pt x="0" y="0"/>
                </a:moveTo>
                <a:lnTo>
                  <a:pt x="6714605" y="0"/>
                </a:lnTo>
                <a:lnTo>
                  <a:pt x="6714605"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990600"/>
            <a:ext cx="4955710" cy="1135380"/>
          </a:xfrm>
          <a:prstGeom prst="rect">
            <a:avLst/>
          </a:prstGeom>
        </p:spPr>
        <p:txBody>
          <a:bodyPr anchor="t" rtlCol="false" tIns="0" lIns="0" bIns="0" rIns="0">
            <a:spAutoFit/>
          </a:bodyPr>
          <a:lstStyle/>
          <a:p>
            <a:pPr algn="l" marL="0" indent="0" lvl="0">
              <a:lnSpc>
                <a:spcPts val="9000"/>
              </a:lnSpc>
            </a:pPr>
            <a:r>
              <a:rPr lang="en-US" b="true" sz="7200" i="true">
                <a:solidFill>
                  <a:srgbClr val="FFFFFF"/>
                </a:solidFill>
                <a:latin typeface="Cormorant Garamond Bold Italics"/>
                <a:ea typeface="Cormorant Garamond Bold Italics"/>
                <a:cs typeface="Cormorant Garamond Bold Italics"/>
                <a:sym typeface="Cormorant Garamond Bold Italics"/>
              </a:rPr>
              <a:t>HTML Config.</a:t>
            </a:r>
          </a:p>
        </p:txBody>
      </p:sp>
      <p:grpSp>
        <p:nvGrpSpPr>
          <p:cNvPr name="Group 9" id="9"/>
          <p:cNvGrpSpPr/>
          <p:nvPr/>
        </p:nvGrpSpPr>
        <p:grpSpPr>
          <a:xfrm rot="0">
            <a:off x="12633528" y="1828278"/>
            <a:ext cx="5251243" cy="8018602"/>
            <a:chOff x="0" y="0"/>
            <a:chExt cx="7001658" cy="10691469"/>
          </a:xfrm>
        </p:grpSpPr>
        <p:sp>
          <p:nvSpPr>
            <p:cNvPr name="TextBox 10" id="10"/>
            <p:cNvSpPr txBox="true"/>
            <p:nvPr/>
          </p:nvSpPr>
          <p:spPr>
            <a:xfrm rot="0">
              <a:off x="0" y="483844"/>
              <a:ext cx="7001658" cy="10207625"/>
            </a:xfrm>
            <a:prstGeom prst="rect">
              <a:avLst/>
            </a:prstGeom>
          </p:spPr>
          <p:txBody>
            <a:bodyPr anchor="t" rtlCol="false" tIns="0" lIns="0" bIns="0" rIns="0">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We created multiple HTML files for each EC2 instance, each containing different content to demonstrate dynamic serving. The HTML files were stored in the web server's document root directory, typically located at /var/www/html.</a:t>
              </a:r>
            </a:p>
            <a:p>
              <a:pPr algn="l" marL="0" indent="0" lvl="0">
                <a:lnSpc>
                  <a:spcPts val="4079"/>
                </a:lnSpc>
              </a:pPr>
              <a:r>
                <a:rPr lang="en-US" sz="2400">
                  <a:solidFill>
                    <a:srgbClr val="2D3880"/>
                  </a:solidFill>
                  <a:latin typeface="Glacial Indifference"/>
                  <a:ea typeface="Glacial Indifference"/>
                  <a:cs typeface="Glacial Indifference"/>
                  <a:sym typeface="Glacial Indifference"/>
                </a:rPr>
                <a:t>An HTTP server, such as Apache or Nginx, was installed and configured to serve the HTML files. Entered the public IP address of the EC2 instance in the browser's address bar, followed by the path to the specific HTML file (e.g., http://your-instance-public-ip/yourfile.html).</a:t>
              </a:r>
            </a:p>
          </p:txBody>
        </p:sp>
        <p:sp>
          <p:nvSpPr>
            <p:cNvPr name="TextBox 11" id="11"/>
            <p:cNvSpPr txBox="true"/>
            <p:nvPr/>
          </p:nvSpPr>
          <p:spPr>
            <a:xfrm rot="0">
              <a:off x="0" y="-123825"/>
              <a:ext cx="7001658" cy="606425"/>
            </a:xfrm>
            <a:prstGeom prst="rect">
              <a:avLst/>
            </a:prstGeom>
          </p:spPr>
          <p:txBody>
            <a:bodyPr anchor="t" rtlCol="false" tIns="0" lIns="0" bIns="0" rIns="0">
              <a:spAutoFit/>
            </a:bodyPr>
            <a:lstStyle/>
            <a:p>
              <a:pPr algn="l" marL="0" indent="0" lvl="0">
                <a:lnSpc>
                  <a:spcPts val="4079"/>
                </a:lnSpc>
              </a:pPr>
              <a:r>
                <a:rPr lang="en-US" b="true" sz="2400">
                  <a:solidFill>
                    <a:srgbClr val="2D3880"/>
                  </a:solidFill>
                  <a:latin typeface="Glacial Indifference Bold"/>
                  <a:ea typeface="Glacial Indifference Bold"/>
                  <a:cs typeface="Glacial Indifference Bold"/>
                  <a:sym typeface="Glacial Indifference Bold"/>
                </a:rPr>
                <a:t>                     Html and Testing</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31905" cy="10287000"/>
            <a:chOff x="0" y="0"/>
            <a:chExt cx="1667662" cy="2709333"/>
          </a:xfrm>
        </p:grpSpPr>
        <p:sp>
          <p:nvSpPr>
            <p:cNvPr name="Freeform 3" id="3"/>
            <p:cNvSpPr/>
            <p:nvPr/>
          </p:nvSpPr>
          <p:spPr>
            <a:xfrm flipH="false" flipV="false" rot="0">
              <a:off x="0" y="0"/>
              <a:ext cx="1667662" cy="2709333"/>
            </a:xfrm>
            <a:custGeom>
              <a:avLst/>
              <a:gdLst/>
              <a:ahLst/>
              <a:cxnLst/>
              <a:rect r="r" b="b" t="t" l="l"/>
              <a:pathLst>
                <a:path h="2709333" w="1667662">
                  <a:moveTo>
                    <a:pt x="0" y="0"/>
                  </a:moveTo>
                  <a:lnTo>
                    <a:pt x="1667662" y="0"/>
                  </a:lnTo>
                  <a:lnTo>
                    <a:pt x="1667662" y="2709333"/>
                  </a:lnTo>
                  <a:lnTo>
                    <a:pt x="0" y="2709333"/>
                  </a:lnTo>
                  <a:close/>
                </a:path>
              </a:pathLst>
            </a:custGeom>
            <a:solidFill>
              <a:srgbClr val="9D9DE4"/>
            </a:solidFill>
          </p:spPr>
        </p:sp>
        <p:sp>
          <p:nvSpPr>
            <p:cNvPr name="TextBox 4" id="4"/>
            <p:cNvSpPr txBox="true"/>
            <p:nvPr/>
          </p:nvSpPr>
          <p:spPr>
            <a:xfrm>
              <a:off x="0" y="-57150"/>
              <a:ext cx="1667662" cy="276648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391342" y="2032368"/>
            <a:ext cx="7802981" cy="4338150"/>
            <a:chOff x="0" y="0"/>
            <a:chExt cx="10403975" cy="5784199"/>
          </a:xfrm>
        </p:grpSpPr>
        <p:pic>
          <p:nvPicPr>
            <p:cNvPr name="Picture 6" id="6"/>
            <p:cNvPicPr>
              <a:picLocks noChangeAspect="true"/>
            </p:cNvPicPr>
            <p:nvPr/>
          </p:nvPicPr>
          <p:blipFill>
            <a:blip r:embed="rId2"/>
            <a:srcRect l="0" t="521" r="0" b="521"/>
            <a:stretch>
              <a:fillRect/>
            </a:stretch>
          </p:blipFill>
          <p:spPr>
            <a:xfrm flipH="false" flipV="false">
              <a:off x="0" y="0"/>
              <a:ext cx="10403975" cy="5784199"/>
            </a:xfrm>
            <a:prstGeom prst="rect">
              <a:avLst/>
            </a:prstGeom>
          </p:spPr>
        </p:pic>
      </p:grpSp>
      <p:sp>
        <p:nvSpPr>
          <p:cNvPr name="Freeform 7" id="7"/>
          <p:cNvSpPr/>
          <p:nvPr/>
        </p:nvSpPr>
        <p:spPr>
          <a:xfrm flipH="false" flipV="false" rot="0">
            <a:off x="11573395" y="0"/>
            <a:ext cx="6714605" cy="10287000"/>
          </a:xfrm>
          <a:custGeom>
            <a:avLst/>
            <a:gdLst/>
            <a:ahLst/>
            <a:cxnLst/>
            <a:rect r="r" b="b" t="t" l="l"/>
            <a:pathLst>
              <a:path h="10287000" w="6714605">
                <a:moveTo>
                  <a:pt x="0" y="0"/>
                </a:moveTo>
                <a:lnTo>
                  <a:pt x="6714605" y="0"/>
                </a:lnTo>
                <a:lnTo>
                  <a:pt x="6714605"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60057" y="441960"/>
            <a:ext cx="5811790" cy="1135380"/>
          </a:xfrm>
          <a:prstGeom prst="rect">
            <a:avLst/>
          </a:prstGeom>
        </p:spPr>
        <p:txBody>
          <a:bodyPr anchor="t" rtlCol="false" tIns="0" lIns="0" bIns="0" rIns="0">
            <a:spAutoFit/>
          </a:bodyPr>
          <a:lstStyle/>
          <a:p>
            <a:pPr algn="l" marL="0" indent="0" lvl="0">
              <a:lnSpc>
                <a:spcPts val="9000"/>
              </a:lnSpc>
            </a:pPr>
            <a:r>
              <a:rPr lang="en-US" b="true" sz="7200" i="true">
                <a:solidFill>
                  <a:srgbClr val="FFFFFF"/>
                </a:solidFill>
                <a:latin typeface="Cormorant Garamond Bold Italics"/>
                <a:ea typeface="Cormorant Garamond Bold Italics"/>
                <a:cs typeface="Cormorant Garamond Bold Italics"/>
                <a:sym typeface="Cormorant Garamond Bold Italics"/>
              </a:rPr>
              <a:t>Systems Manager</a:t>
            </a:r>
          </a:p>
        </p:txBody>
      </p:sp>
      <p:grpSp>
        <p:nvGrpSpPr>
          <p:cNvPr name="Group 9" id="9"/>
          <p:cNvGrpSpPr/>
          <p:nvPr/>
        </p:nvGrpSpPr>
        <p:grpSpPr>
          <a:xfrm rot="0">
            <a:off x="12633820" y="1611589"/>
            <a:ext cx="5460895" cy="8532952"/>
            <a:chOff x="0" y="0"/>
            <a:chExt cx="7281194" cy="11377269"/>
          </a:xfrm>
        </p:grpSpPr>
        <p:sp>
          <p:nvSpPr>
            <p:cNvPr name="TextBox 10" id="10"/>
            <p:cNvSpPr txBox="true"/>
            <p:nvPr/>
          </p:nvSpPr>
          <p:spPr>
            <a:xfrm rot="0">
              <a:off x="0" y="483844"/>
              <a:ext cx="7281194" cy="10893425"/>
            </a:xfrm>
            <a:prstGeom prst="rect">
              <a:avLst/>
            </a:prstGeom>
          </p:spPr>
          <p:txBody>
            <a:bodyPr anchor="t" rtlCol="false" tIns="0" lIns="0" bIns="0" rIns="0">
              <a:spAutoFit/>
            </a:bodyPr>
            <a:lstStyle/>
            <a:p>
              <a:pPr algn="just">
                <a:lnSpc>
                  <a:spcPts val="4079"/>
                </a:lnSpc>
              </a:pPr>
              <a:r>
                <a:rPr lang="en-US" sz="2400">
                  <a:solidFill>
                    <a:srgbClr val="2D3880"/>
                  </a:solidFill>
                  <a:latin typeface="Glacial Indifference"/>
                  <a:ea typeface="Glacial Indifference"/>
                  <a:cs typeface="Glacial Indifference"/>
                  <a:sym typeface="Glacial Indifference"/>
                </a:rPr>
                <a:t>AWS Systems Manager is a management service that allows users to gain operational insights and control over their AWS resources. It provides a unified user interface for managing and automating tasks across AWS services.</a:t>
              </a:r>
            </a:p>
            <a:p>
              <a:pPr algn="just">
                <a:lnSpc>
                  <a:spcPts val="4079"/>
                </a:lnSpc>
              </a:pPr>
              <a:r>
                <a:rPr lang="en-US" sz="2400">
                  <a:solidFill>
                    <a:srgbClr val="2D3880"/>
                  </a:solidFill>
                  <a:latin typeface="Glacial Indifference"/>
                  <a:ea typeface="Glacial Indifference"/>
                  <a:cs typeface="Glacial Indifference"/>
                  <a:sym typeface="Glacial Indifference"/>
                </a:rPr>
                <a:t>SSM Agent Installation: We enabled the Systems Manager agent on our CentOS instances, which allows secure communication between the instances and Systems Manager.</a:t>
              </a:r>
            </a:p>
            <a:p>
              <a:pPr algn="just">
                <a:lnSpc>
                  <a:spcPts val="4079"/>
                </a:lnSpc>
              </a:pPr>
              <a:r>
                <a:rPr lang="en-US" sz="2400">
                  <a:solidFill>
                    <a:srgbClr val="2D3880"/>
                  </a:solidFill>
                  <a:latin typeface="Glacial Indifference"/>
                  <a:ea typeface="Glacial Indifference"/>
                  <a:cs typeface="Glacial Indifference"/>
                  <a:sym typeface="Glacial Indifference"/>
                </a:rPr>
                <a:t>Fleet Manager allows us to view and manage the inventory of EC2 instances, including their status, configuration, and associated tags.</a:t>
              </a:r>
            </a:p>
            <a:p>
              <a:pPr algn="l" marL="0" indent="0" lvl="0">
                <a:lnSpc>
                  <a:spcPts val="4079"/>
                </a:lnSpc>
              </a:pPr>
            </a:p>
          </p:txBody>
        </p:sp>
        <p:sp>
          <p:nvSpPr>
            <p:cNvPr name="TextBox 11" id="11"/>
            <p:cNvSpPr txBox="true"/>
            <p:nvPr/>
          </p:nvSpPr>
          <p:spPr>
            <a:xfrm rot="0">
              <a:off x="0" y="-123825"/>
              <a:ext cx="7281194" cy="606425"/>
            </a:xfrm>
            <a:prstGeom prst="rect">
              <a:avLst/>
            </a:prstGeom>
          </p:spPr>
          <p:txBody>
            <a:bodyPr anchor="t" rtlCol="false" tIns="0" lIns="0" bIns="0" rIns="0">
              <a:spAutoFit/>
            </a:bodyPr>
            <a:lstStyle/>
            <a:p>
              <a:pPr algn="l" marL="0" indent="0" lvl="0">
                <a:lnSpc>
                  <a:spcPts val="4079"/>
                </a:lnSpc>
              </a:pPr>
              <a:r>
                <a:rPr lang="en-US" b="true" sz="2400">
                  <a:solidFill>
                    <a:srgbClr val="2D3880"/>
                  </a:solidFill>
                  <a:latin typeface="Glacial Indifference Bold"/>
                  <a:ea typeface="Glacial Indifference Bold"/>
                  <a:cs typeface="Glacial Indifference Bold"/>
                  <a:sym typeface="Glacial Indifference Bold"/>
                </a:rPr>
                <a:t>                        Fleet Manager</a:t>
              </a:r>
            </a:p>
          </p:txBody>
        </p:sp>
      </p:grpSp>
      <p:grpSp>
        <p:nvGrpSpPr>
          <p:cNvPr name="Group 12" id="12"/>
          <p:cNvGrpSpPr/>
          <p:nvPr/>
        </p:nvGrpSpPr>
        <p:grpSpPr>
          <a:xfrm rot="0">
            <a:off x="4292833" y="5267546"/>
            <a:ext cx="7865046" cy="4876995"/>
            <a:chOff x="0" y="0"/>
            <a:chExt cx="10486728" cy="6502660"/>
          </a:xfrm>
        </p:grpSpPr>
        <p:pic>
          <p:nvPicPr>
            <p:cNvPr name="Picture 13" id="13"/>
            <p:cNvPicPr>
              <a:picLocks noChangeAspect="true"/>
            </p:cNvPicPr>
            <p:nvPr/>
          </p:nvPicPr>
          <p:blipFill>
            <a:blip r:embed="rId5"/>
            <a:srcRect l="4698" t="0" r="4698" b="0"/>
            <a:stretch>
              <a:fillRect/>
            </a:stretch>
          </p:blipFill>
          <p:spPr>
            <a:xfrm flipH="false" flipV="false">
              <a:off x="0" y="0"/>
              <a:ext cx="10486728" cy="6502660"/>
            </a:xfrm>
            <a:prstGeom prst="rect">
              <a:avLst/>
            </a:prstGeom>
          </p:spPr>
        </p:pic>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31905" cy="10287000"/>
            <a:chOff x="0" y="0"/>
            <a:chExt cx="1667662" cy="2709333"/>
          </a:xfrm>
        </p:grpSpPr>
        <p:sp>
          <p:nvSpPr>
            <p:cNvPr name="Freeform 3" id="3"/>
            <p:cNvSpPr/>
            <p:nvPr/>
          </p:nvSpPr>
          <p:spPr>
            <a:xfrm flipH="false" flipV="false" rot="0">
              <a:off x="0" y="0"/>
              <a:ext cx="1667662" cy="2709333"/>
            </a:xfrm>
            <a:custGeom>
              <a:avLst/>
              <a:gdLst/>
              <a:ahLst/>
              <a:cxnLst/>
              <a:rect r="r" b="b" t="t" l="l"/>
              <a:pathLst>
                <a:path h="2709333" w="1667662">
                  <a:moveTo>
                    <a:pt x="0" y="0"/>
                  </a:moveTo>
                  <a:lnTo>
                    <a:pt x="1667662" y="0"/>
                  </a:lnTo>
                  <a:lnTo>
                    <a:pt x="1667662" y="2709333"/>
                  </a:lnTo>
                  <a:lnTo>
                    <a:pt x="0" y="2709333"/>
                  </a:lnTo>
                  <a:close/>
                </a:path>
              </a:pathLst>
            </a:custGeom>
            <a:solidFill>
              <a:srgbClr val="9D9DE4"/>
            </a:solidFill>
          </p:spPr>
        </p:sp>
        <p:sp>
          <p:nvSpPr>
            <p:cNvPr name="TextBox 4" id="4"/>
            <p:cNvSpPr txBox="true"/>
            <p:nvPr/>
          </p:nvSpPr>
          <p:spPr>
            <a:xfrm>
              <a:off x="0" y="-57150"/>
              <a:ext cx="1667662" cy="276648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391342" y="2032368"/>
            <a:ext cx="7802981" cy="4338150"/>
            <a:chOff x="0" y="0"/>
            <a:chExt cx="10403975" cy="5784199"/>
          </a:xfrm>
        </p:grpSpPr>
        <p:pic>
          <p:nvPicPr>
            <p:cNvPr name="Picture 6" id="6"/>
            <p:cNvPicPr>
              <a:picLocks noChangeAspect="true"/>
            </p:cNvPicPr>
            <p:nvPr/>
          </p:nvPicPr>
          <p:blipFill>
            <a:blip r:embed="rId2"/>
            <a:srcRect l="0" t="581" r="0" b="581"/>
            <a:stretch>
              <a:fillRect/>
            </a:stretch>
          </p:blipFill>
          <p:spPr>
            <a:xfrm flipH="false" flipV="false">
              <a:off x="0" y="0"/>
              <a:ext cx="10403975" cy="5784199"/>
            </a:xfrm>
            <a:prstGeom prst="rect">
              <a:avLst/>
            </a:prstGeom>
          </p:spPr>
        </p:pic>
      </p:grpSp>
      <p:sp>
        <p:nvSpPr>
          <p:cNvPr name="Freeform 7" id="7"/>
          <p:cNvSpPr/>
          <p:nvPr/>
        </p:nvSpPr>
        <p:spPr>
          <a:xfrm flipH="false" flipV="false" rot="0">
            <a:off x="11573395" y="0"/>
            <a:ext cx="6714605" cy="10287000"/>
          </a:xfrm>
          <a:custGeom>
            <a:avLst/>
            <a:gdLst/>
            <a:ahLst/>
            <a:cxnLst/>
            <a:rect r="r" b="b" t="t" l="l"/>
            <a:pathLst>
              <a:path h="10287000" w="6714605">
                <a:moveTo>
                  <a:pt x="0" y="0"/>
                </a:moveTo>
                <a:lnTo>
                  <a:pt x="6714605" y="0"/>
                </a:lnTo>
                <a:lnTo>
                  <a:pt x="6714605"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644338" y="739488"/>
            <a:ext cx="5811790" cy="1135380"/>
          </a:xfrm>
          <a:prstGeom prst="rect">
            <a:avLst/>
          </a:prstGeom>
        </p:spPr>
        <p:txBody>
          <a:bodyPr anchor="t" rtlCol="false" tIns="0" lIns="0" bIns="0" rIns="0">
            <a:spAutoFit/>
          </a:bodyPr>
          <a:lstStyle/>
          <a:p>
            <a:pPr algn="l" marL="0" indent="0" lvl="0">
              <a:lnSpc>
                <a:spcPts val="9000"/>
              </a:lnSpc>
            </a:pPr>
            <a:r>
              <a:rPr lang="en-US" b="true" sz="7200" i="true">
                <a:solidFill>
                  <a:srgbClr val="FFFFFF"/>
                </a:solidFill>
                <a:latin typeface="Cormorant Garamond Bold Italics"/>
                <a:ea typeface="Cormorant Garamond Bold Italics"/>
                <a:cs typeface="Cormorant Garamond Bold Italics"/>
                <a:sym typeface="Cormorant Garamond Bold Italics"/>
              </a:rPr>
              <a:t>Testing Routing </a:t>
            </a:r>
          </a:p>
        </p:txBody>
      </p:sp>
      <p:grpSp>
        <p:nvGrpSpPr>
          <p:cNvPr name="Group 9" id="9"/>
          <p:cNvGrpSpPr/>
          <p:nvPr/>
        </p:nvGrpSpPr>
        <p:grpSpPr>
          <a:xfrm rot="0">
            <a:off x="12427373" y="2104042"/>
            <a:ext cx="5460895" cy="6989902"/>
            <a:chOff x="0" y="0"/>
            <a:chExt cx="7281194" cy="9319869"/>
          </a:xfrm>
        </p:grpSpPr>
        <p:sp>
          <p:nvSpPr>
            <p:cNvPr name="TextBox 10" id="10"/>
            <p:cNvSpPr txBox="true"/>
            <p:nvPr/>
          </p:nvSpPr>
          <p:spPr>
            <a:xfrm rot="0">
              <a:off x="0" y="483844"/>
              <a:ext cx="7281194" cy="8836025"/>
            </a:xfrm>
            <a:prstGeom prst="rect">
              <a:avLst/>
            </a:prstGeom>
          </p:spPr>
          <p:txBody>
            <a:bodyPr anchor="t" rtlCol="false" tIns="0" lIns="0" bIns="0" rIns="0">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In this project, we successfully established routing and connectivity between EC2 instances located in different VPCs.</a:t>
              </a:r>
            </a:p>
            <a:p>
              <a:pPr algn="l" marL="518160" indent="-259080" lvl="1">
                <a:lnSpc>
                  <a:spcPts val="4079"/>
                </a:lnSpc>
                <a:buFont typeface="Arial"/>
                <a:buChar char="•"/>
              </a:pPr>
              <a:r>
                <a:rPr lang="en-US" sz="2400">
                  <a:solidFill>
                    <a:srgbClr val="2D3880"/>
                  </a:solidFill>
                  <a:latin typeface="Glacial Indifference"/>
                  <a:ea typeface="Glacial Indifference"/>
                  <a:cs typeface="Glacial Indifference"/>
                  <a:sym typeface="Glacial Indifference"/>
                </a:rPr>
                <a:t>Successful Ping: We demonstrated connectivity by pinging an EC2 instance in another VPC from</a:t>
              </a:r>
              <a:r>
                <a:rPr lang="en-US" sz="2400">
                  <a:solidFill>
                    <a:srgbClr val="2D3880"/>
                  </a:solidFill>
                  <a:latin typeface="Glacial Indifference"/>
                  <a:ea typeface="Glacial Indifference"/>
                  <a:cs typeface="Glacial Indifference"/>
                  <a:sym typeface="Glacial Indifference"/>
                </a:rPr>
                <a:t> one instance in present VPC.</a:t>
              </a:r>
            </a:p>
            <a:p>
              <a:pPr algn="l" marL="518160" indent="-259080" lvl="1">
                <a:lnSpc>
                  <a:spcPts val="4079"/>
                </a:lnSpc>
                <a:buFont typeface="Arial"/>
                <a:buChar char="•"/>
              </a:pPr>
              <a:r>
                <a:rPr lang="en-US" sz="2400">
                  <a:solidFill>
                    <a:srgbClr val="2D3880"/>
                  </a:solidFill>
                  <a:latin typeface="Glacial Indifference"/>
                  <a:ea typeface="Glacial Indifference"/>
                  <a:cs typeface="Glacial Indifference"/>
                  <a:sym typeface="Glacial Indifference"/>
                </a:rPr>
                <a:t>Accessing HTML Content: After establishing a connection, we accessed the HTML content hosted on the second EC2 instance.</a:t>
              </a:r>
            </a:p>
            <a:p>
              <a:pPr algn="l" marL="0" indent="0" lvl="0">
                <a:lnSpc>
                  <a:spcPts val="4079"/>
                </a:lnSpc>
              </a:pPr>
            </a:p>
          </p:txBody>
        </p:sp>
        <p:sp>
          <p:nvSpPr>
            <p:cNvPr name="TextBox 11" id="11"/>
            <p:cNvSpPr txBox="true"/>
            <p:nvPr/>
          </p:nvSpPr>
          <p:spPr>
            <a:xfrm rot="0">
              <a:off x="0" y="-123825"/>
              <a:ext cx="7281194" cy="606425"/>
            </a:xfrm>
            <a:prstGeom prst="rect">
              <a:avLst/>
            </a:prstGeom>
          </p:spPr>
          <p:txBody>
            <a:bodyPr anchor="t" rtlCol="false" tIns="0" lIns="0" bIns="0" rIns="0">
              <a:spAutoFit/>
            </a:bodyPr>
            <a:lstStyle/>
            <a:p>
              <a:pPr algn="l" marL="0" indent="0" lvl="0">
                <a:lnSpc>
                  <a:spcPts val="4079"/>
                </a:lnSpc>
              </a:pPr>
              <a:r>
                <a:rPr lang="en-US" b="true" sz="2400">
                  <a:solidFill>
                    <a:srgbClr val="2D3880"/>
                  </a:solidFill>
                  <a:latin typeface="Glacial Indifference Bold"/>
                  <a:ea typeface="Glacial Indifference Bold"/>
                  <a:cs typeface="Glacial Indifference Bold"/>
                  <a:sym typeface="Glacial Indifference Bold"/>
                </a:rPr>
                <a:t>                        Test-  Pinging</a:t>
              </a:r>
            </a:p>
          </p:txBody>
        </p:sp>
      </p:grpSp>
      <p:grpSp>
        <p:nvGrpSpPr>
          <p:cNvPr name="Group 12" id="12"/>
          <p:cNvGrpSpPr/>
          <p:nvPr/>
        </p:nvGrpSpPr>
        <p:grpSpPr>
          <a:xfrm rot="0">
            <a:off x="4292833" y="5267546"/>
            <a:ext cx="7865046" cy="4876995"/>
            <a:chOff x="0" y="0"/>
            <a:chExt cx="10486728" cy="6502660"/>
          </a:xfrm>
        </p:grpSpPr>
        <p:pic>
          <p:nvPicPr>
            <p:cNvPr name="Picture 13" id="13"/>
            <p:cNvPicPr>
              <a:picLocks noChangeAspect="true"/>
            </p:cNvPicPr>
            <p:nvPr/>
          </p:nvPicPr>
          <p:blipFill>
            <a:blip r:embed="rId5"/>
            <a:srcRect l="4643" t="0" r="4643" b="0"/>
            <a:stretch>
              <a:fillRect/>
            </a:stretch>
          </p:blipFill>
          <p:spPr>
            <a:xfrm flipH="false" flipV="false">
              <a:off x="0" y="0"/>
              <a:ext cx="10486728" cy="6502660"/>
            </a:xfrm>
            <a:prstGeom prst="rect">
              <a:avLst/>
            </a:prstGeom>
          </p:spPr>
        </p:pic>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true" flipV="false" rot="0">
            <a:off x="13809790" y="0"/>
            <a:ext cx="4478210" cy="3525572"/>
          </a:xfrm>
          <a:custGeom>
            <a:avLst/>
            <a:gdLst/>
            <a:ahLst/>
            <a:cxnLst/>
            <a:rect r="r" b="b" t="t" l="l"/>
            <a:pathLst>
              <a:path h="3525572" w="4478210">
                <a:moveTo>
                  <a:pt x="4478210" y="0"/>
                </a:moveTo>
                <a:lnTo>
                  <a:pt x="0" y="0"/>
                </a:lnTo>
                <a:lnTo>
                  <a:pt x="0" y="3525572"/>
                </a:lnTo>
                <a:lnTo>
                  <a:pt x="4478210" y="3525572"/>
                </a:lnTo>
                <a:lnTo>
                  <a:pt x="447821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3809790" y="5826116"/>
            <a:ext cx="4478210" cy="4478210"/>
          </a:xfrm>
          <a:custGeom>
            <a:avLst/>
            <a:gdLst/>
            <a:ahLst/>
            <a:cxnLst/>
            <a:rect r="r" b="b" t="t" l="l"/>
            <a:pathLst>
              <a:path h="4478210" w="4478210">
                <a:moveTo>
                  <a:pt x="4478210" y="0"/>
                </a:moveTo>
                <a:lnTo>
                  <a:pt x="0" y="0"/>
                </a:lnTo>
                <a:lnTo>
                  <a:pt x="0" y="4478210"/>
                </a:lnTo>
                <a:lnTo>
                  <a:pt x="4478210" y="4478210"/>
                </a:lnTo>
                <a:lnTo>
                  <a:pt x="447821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flipH="true">
            <a:off x="1896548" y="2221779"/>
            <a:ext cx="0" cy="5843443"/>
          </a:xfrm>
          <a:prstGeom prst="line">
            <a:avLst/>
          </a:prstGeom>
          <a:ln cap="flat" w="57150">
            <a:solidFill>
              <a:srgbClr val="2D3880"/>
            </a:solidFill>
            <a:prstDash val="solid"/>
            <a:headEnd type="none" len="sm" w="sm"/>
            <a:tailEnd type="none" len="sm" w="sm"/>
          </a:ln>
        </p:spPr>
      </p:sp>
      <p:sp>
        <p:nvSpPr>
          <p:cNvPr name="Freeform 6" id="6"/>
          <p:cNvSpPr/>
          <p:nvPr/>
        </p:nvSpPr>
        <p:spPr>
          <a:xfrm flipH="false" flipV="false" rot="0">
            <a:off x="10556328" y="8173812"/>
            <a:ext cx="3253463" cy="2168975"/>
          </a:xfrm>
          <a:custGeom>
            <a:avLst/>
            <a:gdLst/>
            <a:ahLst/>
            <a:cxnLst/>
            <a:rect r="r" b="b" t="t" l="l"/>
            <a:pathLst>
              <a:path h="2168975" w="3253463">
                <a:moveTo>
                  <a:pt x="0" y="0"/>
                </a:moveTo>
                <a:lnTo>
                  <a:pt x="3253462" y="0"/>
                </a:lnTo>
                <a:lnTo>
                  <a:pt x="3253462" y="2168976"/>
                </a:lnTo>
                <a:lnTo>
                  <a:pt x="0" y="2168976"/>
                </a:lnTo>
                <a:lnTo>
                  <a:pt x="0" y="0"/>
                </a:lnTo>
                <a:close/>
              </a:path>
            </a:pathLst>
          </a:custGeom>
          <a:blipFill>
            <a:blip r:embed="rId7"/>
            <a:stretch>
              <a:fillRect l="0" t="0" r="0" b="0"/>
            </a:stretch>
          </a:blipFill>
        </p:spPr>
      </p:sp>
      <p:sp>
        <p:nvSpPr>
          <p:cNvPr name="TextBox 7" id="7"/>
          <p:cNvSpPr txBox="true"/>
          <p:nvPr/>
        </p:nvSpPr>
        <p:spPr>
          <a:xfrm rot="0">
            <a:off x="10556328" y="3199901"/>
            <a:ext cx="5962401" cy="4865321"/>
          </a:xfrm>
          <a:prstGeom prst="rect">
            <a:avLst/>
          </a:prstGeom>
        </p:spPr>
        <p:txBody>
          <a:bodyPr anchor="t" rtlCol="false" tIns="0" lIns="0" bIns="0" rIns="0">
            <a:spAutoFit/>
          </a:bodyPr>
          <a:lstStyle/>
          <a:p>
            <a:pPr algn="l">
              <a:lnSpc>
                <a:spcPts val="5450"/>
              </a:lnSpc>
            </a:pPr>
            <a:r>
              <a:rPr lang="en-US" sz="5450" i="true">
                <a:solidFill>
                  <a:srgbClr val="2D3880"/>
                </a:solidFill>
                <a:latin typeface="Cormorant Garamond Italics"/>
                <a:ea typeface="Cormorant Garamond Italics"/>
                <a:cs typeface="Cormorant Garamond Italics"/>
                <a:sym typeface="Cormorant Garamond Italics"/>
              </a:rPr>
              <a:t>Anuja Dixit</a:t>
            </a:r>
          </a:p>
          <a:p>
            <a:pPr algn="l">
              <a:lnSpc>
                <a:spcPts val="5450"/>
              </a:lnSpc>
            </a:pPr>
            <a:r>
              <a:rPr lang="en-US" sz="5450" i="true">
                <a:solidFill>
                  <a:srgbClr val="2D3880"/>
                </a:solidFill>
                <a:latin typeface="Cormorant Garamond Italics"/>
                <a:ea typeface="Cormorant Garamond Italics"/>
                <a:cs typeface="Cormorant Garamond Italics"/>
                <a:sym typeface="Cormorant Garamond Italics"/>
              </a:rPr>
              <a:t>Anmol Baghel</a:t>
            </a:r>
          </a:p>
          <a:p>
            <a:pPr algn="l">
              <a:lnSpc>
                <a:spcPts val="5450"/>
              </a:lnSpc>
            </a:pPr>
            <a:r>
              <a:rPr lang="en-US" sz="5450" i="true">
                <a:solidFill>
                  <a:srgbClr val="2D3880"/>
                </a:solidFill>
                <a:latin typeface="Cormorant Garamond Italics"/>
                <a:ea typeface="Cormorant Garamond Italics"/>
                <a:cs typeface="Cormorant Garamond Italics"/>
                <a:sym typeface="Cormorant Garamond Italics"/>
              </a:rPr>
              <a:t>Mansi Singh</a:t>
            </a:r>
          </a:p>
          <a:p>
            <a:pPr algn="l">
              <a:lnSpc>
                <a:spcPts val="5450"/>
              </a:lnSpc>
            </a:pPr>
            <a:r>
              <a:rPr lang="en-US" sz="5450" i="true">
                <a:solidFill>
                  <a:srgbClr val="2D3880"/>
                </a:solidFill>
                <a:latin typeface="Cormorant Garamond Italics"/>
                <a:ea typeface="Cormorant Garamond Italics"/>
                <a:cs typeface="Cormorant Garamond Italics"/>
                <a:sym typeface="Cormorant Garamond Italics"/>
              </a:rPr>
              <a:t>Gaurav Gupta</a:t>
            </a:r>
          </a:p>
          <a:p>
            <a:pPr algn="l">
              <a:lnSpc>
                <a:spcPts val="5450"/>
              </a:lnSpc>
            </a:pPr>
            <a:r>
              <a:rPr lang="en-US" sz="5450" i="true">
                <a:solidFill>
                  <a:srgbClr val="2D3880"/>
                </a:solidFill>
                <a:latin typeface="Cormorant Garamond Italics"/>
                <a:ea typeface="Cormorant Garamond Italics"/>
                <a:cs typeface="Cormorant Garamond Italics"/>
                <a:sym typeface="Cormorant Garamond Italics"/>
              </a:rPr>
              <a:t>K Dushyant Reddy</a:t>
            </a:r>
          </a:p>
          <a:p>
            <a:pPr algn="l">
              <a:lnSpc>
                <a:spcPts val="5450"/>
              </a:lnSpc>
            </a:pPr>
            <a:r>
              <a:rPr lang="en-US" sz="5450" i="true">
                <a:solidFill>
                  <a:srgbClr val="2D3880"/>
                </a:solidFill>
                <a:latin typeface="Cormorant Garamond Italics"/>
                <a:ea typeface="Cormorant Garamond Italics"/>
                <a:cs typeface="Cormorant Garamond Italics"/>
                <a:sym typeface="Cormorant Garamond Italics"/>
              </a:rPr>
              <a:t>Mainak Roy</a:t>
            </a:r>
          </a:p>
          <a:p>
            <a:pPr algn="l" marL="0" indent="0" lvl="0">
              <a:lnSpc>
                <a:spcPts val="5450"/>
              </a:lnSpc>
            </a:pPr>
          </a:p>
        </p:txBody>
      </p:sp>
      <p:sp>
        <p:nvSpPr>
          <p:cNvPr name="Freeform 8" id="8"/>
          <p:cNvSpPr/>
          <p:nvPr/>
        </p:nvSpPr>
        <p:spPr>
          <a:xfrm flipH="false" flipV="false" rot="0">
            <a:off x="0" y="0"/>
            <a:ext cx="1925123" cy="1925123"/>
          </a:xfrm>
          <a:custGeom>
            <a:avLst/>
            <a:gdLst/>
            <a:ahLst/>
            <a:cxnLst/>
            <a:rect r="r" b="b" t="t" l="l"/>
            <a:pathLst>
              <a:path h="1925123" w="1925123">
                <a:moveTo>
                  <a:pt x="0" y="0"/>
                </a:moveTo>
                <a:lnTo>
                  <a:pt x="1925123" y="0"/>
                </a:lnTo>
                <a:lnTo>
                  <a:pt x="1925123" y="1925123"/>
                </a:lnTo>
                <a:lnTo>
                  <a:pt x="0" y="1925123"/>
                </a:lnTo>
                <a:lnTo>
                  <a:pt x="0" y="0"/>
                </a:lnTo>
                <a:close/>
              </a:path>
            </a:pathLst>
          </a:custGeom>
          <a:blipFill>
            <a:blip r:embed="rId8"/>
            <a:stretch>
              <a:fillRect l="0" t="0" r="0" b="0"/>
            </a:stretch>
          </a:blipFill>
          <a:ln w="38100" cap="sq">
            <a:solidFill>
              <a:srgbClr val="615EDB"/>
            </a:solidFill>
            <a:prstDash val="solid"/>
            <a:miter/>
          </a:ln>
        </p:spPr>
      </p:sp>
      <p:sp>
        <p:nvSpPr>
          <p:cNvPr name="TextBox 9" id="9"/>
          <p:cNvSpPr txBox="true"/>
          <p:nvPr/>
        </p:nvSpPr>
        <p:spPr>
          <a:xfrm rot="0">
            <a:off x="4593926" y="4856270"/>
            <a:ext cx="5962401" cy="723904"/>
          </a:xfrm>
          <a:prstGeom prst="rect">
            <a:avLst/>
          </a:prstGeom>
        </p:spPr>
        <p:txBody>
          <a:bodyPr anchor="t" rtlCol="false" tIns="0" lIns="0" bIns="0" rIns="0">
            <a:spAutoFit/>
          </a:bodyPr>
          <a:lstStyle/>
          <a:p>
            <a:pPr algn="l" marL="0" indent="0" lvl="0">
              <a:lnSpc>
                <a:spcPts val="5450"/>
              </a:lnSpc>
            </a:pPr>
            <a:r>
              <a:rPr lang="en-US" sz="5450" i="true">
                <a:solidFill>
                  <a:srgbClr val="2D3880"/>
                </a:solidFill>
                <a:latin typeface="Cormorant Garamond Italics"/>
                <a:ea typeface="Cormorant Garamond Italics"/>
                <a:cs typeface="Cormorant Garamond Italics"/>
                <a:sym typeface="Cormorant Garamond Italics"/>
              </a:rPr>
              <a:t>Zakir Hussain</a:t>
            </a:r>
          </a:p>
        </p:txBody>
      </p:sp>
      <p:sp>
        <p:nvSpPr>
          <p:cNvPr name="TextBox 10" id="10"/>
          <p:cNvSpPr txBox="true"/>
          <p:nvPr/>
        </p:nvSpPr>
        <p:spPr>
          <a:xfrm rot="0">
            <a:off x="4593926" y="3858097"/>
            <a:ext cx="5962401" cy="719467"/>
          </a:xfrm>
          <a:prstGeom prst="rect">
            <a:avLst/>
          </a:prstGeom>
        </p:spPr>
        <p:txBody>
          <a:bodyPr anchor="t" rtlCol="false" tIns="0" lIns="0" bIns="0" rIns="0">
            <a:spAutoFit/>
          </a:bodyPr>
          <a:lstStyle/>
          <a:p>
            <a:pPr algn="l" marL="0" indent="0" lvl="0">
              <a:lnSpc>
                <a:spcPts val="5450"/>
              </a:lnSpc>
            </a:pPr>
            <a:r>
              <a:rPr lang="en-US" b="true" sz="5450" i="true">
                <a:solidFill>
                  <a:srgbClr val="2D3880"/>
                </a:solidFill>
                <a:latin typeface="Cormorant Garamond Bold Italics"/>
                <a:ea typeface="Cormorant Garamond Bold Italics"/>
                <a:cs typeface="Cormorant Garamond Bold Italics"/>
                <a:sym typeface="Cormorant Garamond Bold Italics"/>
              </a:rPr>
              <a:t>Guided by-</a:t>
            </a:r>
          </a:p>
        </p:txBody>
      </p:sp>
      <p:sp>
        <p:nvSpPr>
          <p:cNvPr name="TextBox 11" id="11"/>
          <p:cNvSpPr txBox="true"/>
          <p:nvPr/>
        </p:nvSpPr>
        <p:spPr>
          <a:xfrm rot="0">
            <a:off x="10556328" y="2270883"/>
            <a:ext cx="5962401" cy="719467"/>
          </a:xfrm>
          <a:prstGeom prst="rect">
            <a:avLst/>
          </a:prstGeom>
        </p:spPr>
        <p:txBody>
          <a:bodyPr anchor="t" rtlCol="false" tIns="0" lIns="0" bIns="0" rIns="0">
            <a:spAutoFit/>
          </a:bodyPr>
          <a:lstStyle/>
          <a:p>
            <a:pPr algn="l" marL="0" indent="0" lvl="0">
              <a:lnSpc>
                <a:spcPts val="5450"/>
              </a:lnSpc>
            </a:pPr>
            <a:r>
              <a:rPr lang="en-US" b="true" sz="5450" i="true">
                <a:solidFill>
                  <a:srgbClr val="2D3880"/>
                </a:solidFill>
                <a:latin typeface="Cormorant Garamond Bold Italics"/>
                <a:ea typeface="Cormorant Garamond Bold Italics"/>
                <a:cs typeface="Cormorant Garamond Bold Italics"/>
                <a:sym typeface="Cormorant Garamond Bold Italics"/>
              </a:rPr>
              <a:t>Team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31905" cy="10287000"/>
            <a:chOff x="0" y="0"/>
            <a:chExt cx="1667662" cy="2709333"/>
          </a:xfrm>
        </p:grpSpPr>
        <p:sp>
          <p:nvSpPr>
            <p:cNvPr name="Freeform 3" id="3"/>
            <p:cNvSpPr/>
            <p:nvPr/>
          </p:nvSpPr>
          <p:spPr>
            <a:xfrm flipH="false" flipV="false" rot="0">
              <a:off x="0" y="0"/>
              <a:ext cx="1667662" cy="2709333"/>
            </a:xfrm>
            <a:custGeom>
              <a:avLst/>
              <a:gdLst/>
              <a:ahLst/>
              <a:cxnLst/>
              <a:rect r="r" b="b" t="t" l="l"/>
              <a:pathLst>
                <a:path h="2709333" w="1667662">
                  <a:moveTo>
                    <a:pt x="0" y="0"/>
                  </a:moveTo>
                  <a:lnTo>
                    <a:pt x="1667662" y="0"/>
                  </a:lnTo>
                  <a:lnTo>
                    <a:pt x="1667662" y="2709333"/>
                  </a:lnTo>
                  <a:lnTo>
                    <a:pt x="0" y="2709333"/>
                  </a:lnTo>
                  <a:close/>
                </a:path>
              </a:pathLst>
            </a:custGeom>
            <a:solidFill>
              <a:srgbClr val="9D9DE4"/>
            </a:solidFill>
          </p:spPr>
        </p:sp>
        <p:sp>
          <p:nvSpPr>
            <p:cNvPr name="TextBox 4" id="4"/>
            <p:cNvSpPr txBox="true"/>
            <p:nvPr/>
          </p:nvSpPr>
          <p:spPr>
            <a:xfrm>
              <a:off x="0" y="-57150"/>
              <a:ext cx="1667662" cy="276648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391342" y="2032368"/>
            <a:ext cx="7802981" cy="4338150"/>
            <a:chOff x="0" y="0"/>
            <a:chExt cx="10403975" cy="5784199"/>
          </a:xfrm>
        </p:grpSpPr>
        <p:pic>
          <p:nvPicPr>
            <p:cNvPr name="Picture 6" id="6"/>
            <p:cNvPicPr>
              <a:picLocks noChangeAspect="true"/>
            </p:cNvPicPr>
            <p:nvPr/>
          </p:nvPicPr>
          <p:blipFill>
            <a:blip r:embed="rId2"/>
            <a:srcRect l="0" t="581" r="0" b="581"/>
            <a:stretch>
              <a:fillRect/>
            </a:stretch>
          </p:blipFill>
          <p:spPr>
            <a:xfrm flipH="false" flipV="false">
              <a:off x="0" y="0"/>
              <a:ext cx="10403975" cy="5784199"/>
            </a:xfrm>
            <a:prstGeom prst="rect">
              <a:avLst/>
            </a:prstGeom>
          </p:spPr>
        </p:pic>
      </p:grpSp>
      <p:sp>
        <p:nvSpPr>
          <p:cNvPr name="Freeform 7" id="7"/>
          <p:cNvSpPr/>
          <p:nvPr/>
        </p:nvSpPr>
        <p:spPr>
          <a:xfrm flipH="false" flipV="false" rot="0">
            <a:off x="11573395" y="0"/>
            <a:ext cx="6714605" cy="10287000"/>
          </a:xfrm>
          <a:custGeom>
            <a:avLst/>
            <a:gdLst/>
            <a:ahLst/>
            <a:cxnLst/>
            <a:rect r="r" b="b" t="t" l="l"/>
            <a:pathLst>
              <a:path h="10287000" w="6714605">
                <a:moveTo>
                  <a:pt x="0" y="0"/>
                </a:moveTo>
                <a:lnTo>
                  <a:pt x="6714605" y="0"/>
                </a:lnTo>
                <a:lnTo>
                  <a:pt x="6714605"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644338" y="739488"/>
            <a:ext cx="5811790" cy="1135380"/>
          </a:xfrm>
          <a:prstGeom prst="rect">
            <a:avLst/>
          </a:prstGeom>
        </p:spPr>
        <p:txBody>
          <a:bodyPr anchor="t" rtlCol="false" tIns="0" lIns="0" bIns="0" rIns="0">
            <a:spAutoFit/>
          </a:bodyPr>
          <a:lstStyle/>
          <a:p>
            <a:pPr algn="l" marL="0" indent="0" lvl="0">
              <a:lnSpc>
                <a:spcPts val="9000"/>
              </a:lnSpc>
            </a:pPr>
            <a:r>
              <a:rPr lang="en-US" b="true" sz="7200" i="true">
                <a:solidFill>
                  <a:srgbClr val="FFFFFF"/>
                </a:solidFill>
                <a:latin typeface="Cormorant Garamond Bold Italics"/>
                <a:ea typeface="Cormorant Garamond Bold Italics"/>
                <a:cs typeface="Cormorant Garamond Bold Italics"/>
                <a:sym typeface="Cormorant Garamond Bold Italics"/>
              </a:rPr>
              <a:t>VPC -Flow Logs</a:t>
            </a:r>
          </a:p>
        </p:txBody>
      </p:sp>
      <p:grpSp>
        <p:nvGrpSpPr>
          <p:cNvPr name="Group 9" id="9"/>
          <p:cNvGrpSpPr/>
          <p:nvPr/>
        </p:nvGrpSpPr>
        <p:grpSpPr>
          <a:xfrm rot="0">
            <a:off x="12427373" y="2104042"/>
            <a:ext cx="5460895" cy="6989902"/>
            <a:chOff x="0" y="0"/>
            <a:chExt cx="7281194" cy="9319869"/>
          </a:xfrm>
        </p:grpSpPr>
        <p:sp>
          <p:nvSpPr>
            <p:cNvPr name="TextBox 10" id="10"/>
            <p:cNvSpPr txBox="true"/>
            <p:nvPr/>
          </p:nvSpPr>
          <p:spPr>
            <a:xfrm rot="0">
              <a:off x="0" y="483844"/>
              <a:ext cx="7281194" cy="88360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2D3880"/>
                  </a:solidFill>
                  <a:latin typeface="Glacial Indifference"/>
                  <a:ea typeface="Glacial Indifference"/>
                  <a:cs typeface="Glacial Indifference"/>
                  <a:sym typeface="Glacial Indifference"/>
                </a:rPr>
                <a:t>VPC Flow Logs is a feature in AWS that enables the capture of information about the IP traffic going to and from network interfaces in your VPC.</a:t>
              </a:r>
              <a:r>
                <a:rPr lang="en-US" sz="2400">
                  <a:solidFill>
                    <a:srgbClr val="2D3880"/>
                  </a:solidFill>
                  <a:latin typeface="Glacial Indifference"/>
                  <a:ea typeface="Glacial Indifference"/>
                  <a:cs typeface="Glacial Indifference"/>
                  <a:sym typeface="Glacial Indifference"/>
                </a:rPr>
                <a:t> They help in monitoring, troubleshooting, and ensuring security compliance.</a:t>
              </a:r>
            </a:p>
            <a:p>
              <a:pPr algn="l" marL="518160" indent="-259080" lvl="1">
                <a:lnSpc>
                  <a:spcPts val="4079"/>
                </a:lnSpc>
                <a:buFont typeface="Arial"/>
                <a:buChar char="•"/>
              </a:pPr>
              <a:r>
                <a:rPr lang="en-US" sz="2400">
                  <a:solidFill>
                    <a:srgbClr val="2D3880"/>
                  </a:solidFill>
                  <a:latin typeface="Glacial Indifference"/>
                  <a:ea typeface="Glacial Indifference"/>
                  <a:cs typeface="Glacial Indifference"/>
                  <a:sym typeface="Glacial Indifference"/>
                </a:rPr>
                <a:t>The captured flow logs were sent to an Amazon S3 bucket for storage and further analysis. This approach provides an efficient way to retain and manage logs over time.</a:t>
              </a:r>
            </a:p>
            <a:p>
              <a:pPr algn="l" marL="0" indent="0" lvl="0">
                <a:lnSpc>
                  <a:spcPts val="4079"/>
                </a:lnSpc>
              </a:pPr>
            </a:p>
          </p:txBody>
        </p:sp>
        <p:sp>
          <p:nvSpPr>
            <p:cNvPr name="TextBox 11" id="11"/>
            <p:cNvSpPr txBox="true"/>
            <p:nvPr/>
          </p:nvSpPr>
          <p:spPr>
            <a:xfrm rot="0">
              <a:off x="0" y="-123825"/>
              <a:ext cx="7281194" cy="606425"/>
            </a:xfrm>
            <a:prstGeom prst="rect">
              <a:avLst/>
            </a:prstGeom>
          </p:spPr>
          <p:txBody>
            <a:bodyPr anchor="t" rtlCol="false" tIns="0" lIns="0" bIns="0" rIns="0">
              <a:spAutoFit/>
            </a:bodyPr>
            <a:lstStyle/>
            <a:p>
              <a:pPr algn="l" marL="0" indent="0" lvl="0">
                <a:lnSpc>
                  <a:spcPts val="4079"/>
                </a:lnSpc>
              </a:pPr>
              <a:r>
                <a:rPr lang="en-US" b="true" sz="2400">
                  <a:solidFill>
                    <a:srgbClr val="2D3880"/>
                  </a:solidFill>
                  <a:latin typeface="Glacial Indifference Bold"/>
                  <a:ea typeface="Glacial Indifference Bold"/>
                  <a:cs typeface="Glacial Indifference Bold"/>
                  <a:sym typeface="Glacial Indifference Bold"/>
                </a:rPr>
                <a:t>                           Flow Logs</a:t>
              </a:r>
            </a:p>
          </p:txBody>
        </p:sp>
      </p:grpSp>
      <p:grpSp>
        <p:nvGrpSpPr>
          <p:cNvPr name="Group 12" id="12"/>
          <p:cNvGrpSpPr/>
          <p:nvPr/>
        </p:nvGrpSpPr>
        <p:grpSpPr>
          <a:xfrm rot="0">
            <a:off x="4292833" y="5267546"/>
            <a:ext cx="7865046" cy="4876995"/>
            <a:chOff x="0" y="0"/>
            <a:chExt cx="10486728" cy="6502660"/>
          </a:xfrm>
        </p:grpSpPr>
        <p:pic>
          <p:nvPicPr>
            <p:cNvPr name="Picture 13" id="13"/>
            <p:cNvPicPr>
              <a:picLocks noChangeAspect="true"/>
            </p:cNvPicPr>
            <p:nvPr/>
          </p:nvPicPr>
          <p:blipFill>
            <a:blip r:embed="rId5"/>
            <a:srcRect l="0" t="0" r="32853" b="0"/>
            <a:stretch>
              <a:fillRect/>
            </a:stretch>
          </p:blipFill>
          <p:spPr>
            <a:xfrm flipH="false" flipV="false">
              <a:off x="0" y="0"/>
              <a:ext cx="10486728" cy="6502660"/>
            </a:xfrm>
            <a:prstGeom prst="rect">
              <a:avLst/>
            </a:prstGeom>
          </p:spPr>
        </p:pic>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31905" cy="10287000"/>
            <a:chOff x="0" y="0"/>
            <a:chExt cx="1667662" cy="2709333"/>
          </a:xfrm>
        </p:grpSpPr>
        <p:sp>
          <p:nvSpPr>
            <p:cNvPr name="Freeform 3" id="3"/>
            <p:cNvSpPr/>
            <p:nvPr/>
          </p:nvSpPr>
          <p:spPr>
            <a:xfrm flipH="false" flipV="false" rot="0">
              <a:off x="0" y="0"/>
              <a:ext cx="1667662" cy="2709333"/>
            </a:xfrm>
            <a:custGeom>
              <a:avLst/>
              <a:gdLst/>
              <a:ahLst/>
              <a:cxnLst/>
              <a:rect r="r" b="b" t="t" l="l"/>
              <a:pathLst>
                <a:path h="2709333" w="1667662">
                  <a:moveTo>
                    <a:pt x="0" y="0"/>
                  </a:moveTo>
                  <a:lnTo>
                    <a:pt x="1667662" y="0"/>
                  </a:lnTo>
                  <a:lnTo>
                    <a:pt x="1667662" y="2709333"/>
                  </a:lnTo>
                  <a:lnTo>
                    <a:pt x="0" y="2709333"/>
                  </a:lnTo>
                  <a:close/>
                </a:path>
              </a:pathLst>
            </a:custGeom>
            <a:solidFill>
              <a:srgbClr val="9D9DE4"/>
            </a:solidFill>
          </p:spPr>
        </p:sp>
        <p:sp>
          <p:nvSpPr>
            <p:cNvPr name="TextBox 4" id="4"/>
            <p:cNvSpPr txBox="true"/>
            <p:nvPr/>
          </p:nvSpPr>
          <p:spPr>
            <a:xfrm>
              <a:off x="0" y="-57150"/>
              <a:ext cx="1667662" cy="276648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391342" y="2032368"/>
            <a:ext cx="7802981" cy="4338150"/>
            <a:chOff x="0" y="0"/>
            <a:chExt cx="10403975" cy="5784199"/>
          </a:xfrm>
        </p:grpSpPr>
        <p:pic>
          <p:nvPicPr>
            <p:cNvPr name="Picture 6" id="6"/>
            <p:cNvPicPr>
              <a:picLocks noChangeAspect="true"/>
            </p:cNvPicPr>
            <p:nvPr/>
          </p:nvPicPr>
          <p:blipFill>
            <a:blip r:embed="rId2"/>
            <a:srcRect l="0" t="521" r="0" b="521"/>
            <a:stretch>
              <a:fillRect/>
            </a:stretch>
          </p:blipFill>
          <p:spPr>
            <a:xfrm flipH="false" flipV="false">
              <a:off x="0" y="0"/>
              <a:ext cx="10403975" cy="5784199"/>
            </a:xfrm>
            <a:prstGeom prst="rect">
              <a:avLst/>
            </a:prstGeom>
          </p:spPr>
        </p:pic>
      </p:grpSp>
      <p:sp>
        <p:nvSpPr>
          <p:cNvPr name="Freeform 7" id="7"/>
          <p:cNvSpPr/>
          <p:nvPr/>
        </p:nvSpPr>
        <p:spPr>
          <a:xfrm flipH="false" flipV="false" rot="0">
            <a:off x="11573395" y="0"/>
            <a:ext cx="6714605" cy="10287000"/>
          </a:xfrm>
          <a:custGeom>
            <a:avLst/>
            <a:gdLst/>
            <a:ahLst/>
            <a:cxnLst/>
            <a:rect r="r" b="b" t="t" l="l"/>
            <a:pathLst>
              <a:path h="10287000" w="6714605">
                <a:moveTo>
                  <a:pt x="0" y="0"/>
                </a:moveTo>
                <a:lnTo>
                  <a:pt x="6714605" y="0"/>
                </a:lnTo>
                <a:lnTo>
                  <a:pt x="6714605"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60057" y="441960"/>
            <a:ext cx="5811790" cy="1135380"/>
          </a:xfrm>
          <a:prstGeom prst="rect">
            <a:avLst/>
          </a:prstGeom>
        </p:spPr>
        <p:txBody>
          <a:bodyPr anchor="t" rtlCol="false" tIns="0" lIns="0" bIns="0" rIns="0">
            <a:spAutoFit/>
          </a:bodyPr>
          <a:lstStyle/>
          <a:p>
            <a:pPr algn="l" marL="0" indent="0" lvl="0">
              <a:lnSpc>
                <a:spcPts val="9000"/>
              </a:lnSpc>
            </a:pPr>
            <a:r>
              <a:rPr lang="en-US" b="true" sz="7200" i="true">
                <a:solidFill>
                  <a:srgbClr val="FFFFFF"/>
                </a:solidFill>
                <a:latin typeface="Cormorant Garamond Bold Italics"/>
                <a:ea typeface="Cormorant Garamond Bold Italics"/>
                <a:cs typeface="Cormorant Garamond Bold Italics"/>
                <a:sym typeface="Cormorant Garamond Bold Italics"/>
              </a:rPr>
              <a:t>RDS-MySQL</a:t>
            </a:r>
          </a:p>
        </p:txBody>
      </p:sp>
      <p:grpSp>
        <p:nvGrpSpPr>
          <p:cNvPr name="Group 9" id="9"/>
          <p:cNvGrpSpPr/>
          <p:nvPr/>
        </p:nvGrpSpPr>
        <p:grpSpPr>
          <a:xfrm rot="0">
            <a:off x="12630206" y="1577340"/>
            <a:ext cx="5460895" cy="8532952"/>
            <a:chOff x="0" y="0"/>
            <a:chExt cx="7281194" cy="11377269"/>
          </a:xfrm>
        </p:grpSpPr>
        <p:sp>
          <p:nvSpPr>
            <p:cNvPr name="TextBox 10" id="10"/>
            <p:cNvSpPr txBox="true"/>
            <p:nvPr/>
          </p:nvSpPr>
          <p:spPr>
            <a:xfrm rot="0">
              <a:off x="0" y="483844"/>
              <a:ext cx="7281194" cy="10893425"/>
            </a:xfrm>
            <a:prstGeom prst="rect">
              <a:avLst/>
            </a:prstGeom>
          </p:spPr>
          <p:txBody>
            <a:bodyPr anchor="t" rtlCol="false" tIns="0" lIns="0" bIns="0" rIns="0">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Amazon RDS is a managed database service that simplifies database setup, operation, and scaling in the cloud. It supports multiple database engines, including MySQL, PostgreSQL, Oracle, and SQL Server, allowing users to focus on application development rather than database management.</a:t>
              </a:r>
            </a:p>
            <a:p>
              <a:pPr algn="l" marL="0" indent="0" lvl="0">
                <a:lnSpc>
                  <a:spcPts val="4079"/>
                </a:lnSpc>
              </a:pPr>
              <a:r>
                <a:rPr lang="en-US" sz="2400">
                  <a:solidFill>
                    <a:srgbClr val="2D3880"/>
                  </a:solidFill>
                  <a:latin typeface="Glacial Indifference"/>
                  <a:ea typeface="Glacial Indifference"/>
                  <a:cs typeface="Glacial Indifference"/>
                  <a:sym typeface="Glacial Indifference"/>
                </a:rPr>
                <a:t>In this project, we leveraged the Amazon RDS (Relational Database Service) and its endpoint for seamless database connectivity and management from our CentOS 9 EC2 instances through Remote Desktop Protocol (RDP).  It acts as the connection point for applications or clients to interact with the database.</a:t>
              </a:r>
            </a:p>
          </p:txBody>
        </p:sp>
        <p:sp>
          <p:nvSpPr>
            <p:cNvPr name="TextBox 11" id="11"/>
            <p:cNvSpPr txBox="true"/>
            <p:nvPr/>
          </p:nvSpPr>
          <p:spPr>
            <a:xfrm rot="0">
              <a:off x="0" y="-123825"/>
              <a:ext cx="7281194" cy="606425"/>
            </a:xfrm>
            <a:prstGeom prst="rect">
              <a:avLst/>
            </a:prstGeom>
          </p:spPr>
          <p:txBody>
            <a:bodyPr anchor="t" rtlCol="false" tIns="0" lIns="0" bIns="0" rIns="0">
              <a:spAutoFit/>
            </a:bodyPr>
            <a:lstStyle/>
            <a:p>
              <a:pPr algn="l" marL="0" indent="0" lvl="0">
                <a:lnSpc>
                  <a:spcPts val="4079"/>
                </a:lnSpc>
              </a:pPr>
              <a:r>
                <a:rPr lang="en-US" b="true" sz="2400">
                  <a:solidFill>
                    <a:srgbClr val="2D3880"/>
                  </a:solidFill>
                  <a:latin typeface="Glacial Indifference Bold"/>
                  <a:ea typeface="Glacial Indifference Bold"/>
                  <a:cs typeface="Glacial Indifference Bold"/>
                  <a:sym typeface="Glacial Indifference Bold"/>
                </a:rPr>
                <a:t>                   RDS &amp; Endpoints</a:t>
              </a:r>
            </a:p>
          </p:txBody>
        </p:sp>
      </p:grpSp>
      <p:grpSp>
        <p:nvGrpSpPr>
          <p:cNvPr name="Group 12" id="12"/>
          <p:cNvGrpSpPr/>
          <p:nvPr/>
        </p:nvGrpSpPr>
        <p:grpSpPr>
          <a:xfrm rot="0">
            <a:off x="4292833" y="5267546"/>
            <a:ext cx="7865046" cy="4876995"/>
            <a:chOff x="0" y="0"/>
            <a:chExt cx="10486728" cy="6502660"/>
          </a:xfrm>
        </p:grpSpPr>
        <p:pic>
          <p:nvPicPr>
            <p:cNvPr name="Picture 13" id="13"/>
            <p:cNvPicPr>
              <a:picLocks noChangeAspect="true"/>
            </p:cNvPicPr>
            <p:nvPr/>
          </p:nvPicPr>
          <p:blipFill>
            <a:blip r:embed="rId5"/>
            <a:srcRect l="16997" t="0" r="12923" b="0"/>
            <a:stretch>
              <a:fillRect/>
            </a:stretch>
          </p:blipFill>
          <p:spPr>
            <a:xfrm flipH="false" flipV="false">
              <a:off x="0" y="0"/>
              <a:ext cx="10486728" cy="6502660"/>
            </a:xfrm>
            <a:prstGeom prst="rect">
              <a:avLst/>
            </a:prstGeom>
          </p:spPr>
        </p:pic>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31905" cy="10287000"/>
            <a:chOff x="0" y="0"/>
            <a:chExt cx="1667662" cy="2709333"/>
          </a:xfrm>
        </p:grpSpPr>
        <p:sp>
          <p:nvSpPr>
            <p:cNvPr name="Freeform 3" id="3"/>
            <p:cNvSpPr/>
            <p:nvPr/>
          </p:nvSpPr>
          <p:spPr>
            <a:xfrm flipH="false" flipV="false" rot="0">
              <a:off x="0" y="0"/>
              <a:ext cx="1667662" cy="2709333"/>
            </a:xfrm>
            <a:custGeom>
              <a:avLst/>
              <a:gdLst/>
              <a:ahLst/>
              <a:cxnLst/>
              <a:rect r="r" b="b" t="t" l="l"/>
              <a:pathLst>
                <a:path h="2709333" w="1667662">
                  <a:moveTo>
                    <a:pt x="0" y="0"/>
                  </a:moveTo>
                  <a:lnTo>
                    <a:pt x="1667662" y="0"/>
                  </a:lnTo>
                  <a:lnTo>
                    <a:pt x="1667662" y="2709333"/>
                  </a:lnTo>
                  <a:lnTo>
                    <a:pt x="0" y="2709333"/>
                  </a:lnTo>
                  <a:close/>
                </a:path>
              </a:pathLst>
            </a:custGeom>
            <a:solidFill>
              <a:srgbClr val="9D9DE4"/>
            </a:solidFill>
          </p:spPr>
        </p:sp>
        <p:sp>
          <p:nvSpPr>
            <p:cNvPr name="TextBox 4" id="4"/>
            <p:cNvSpPr txBox="true"/>
            <p:nvPr/>
          </p:nvSpPr>
          <p:spPr>
            <a:xfrm>
              <a:off x="0" y="-57150"/>
              <a:ext cx="1667662" cy="276648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391342" y="2032368"/>
            <a:ext cx="7802981" cy="4338150"/>
            <a:chOff x="0" y="0"/>
            <a:chExt cx="10403975" cy="5784199"/>
          </a:xfrm>
        </p:grpSpPr>
        <p:pic>
          <p:nvPicPr>
            <p:cNvPr name="Picture 6" id="6"/>
            <p:cNvPicPr>
              <a:picLocks noChangeAspect="true"/>
            </p:cNvPicPr>
            <p:nvPr/>
          </p:nvPicPr>
          <p:blipFill>
            <a:blip r:embed="rId2"/>
            <a:srcRect l="247" t="0" r="17013" b="0"/>
            <a:stretch>
              <a:fillRect/>
            </a:stretch>
          </p:blipFill>
          <p:spPr>
            <a:xfrm flipH="false" flipV="false">
              <a:off x="0" y="0"/>
              <a:ext cx="10403975" cy="5784199"/>
            </a:xfrm>
            <a:prstGeom prst="rect">
              <a:avLst/>
            </a:prstGeom>
          </p:spPr>
        </p:pic>
      </p:grpSp>
      <p:sp>
        <p:nvSpPr>
          <p:cNvPr name="Freeform 7" id="7"/>
          <p:cNvSpPr/>
          <p:nvPr/>
        </p:nvSpPr>
        <p:spPr>
          <a:xfrm flipH="false" flipV="false" rot="0">
            <a:off x="11573395" y="0"/>
            <a:ext cx="6714605" cy="10287000"/>
          </a:xfrm>
          <a:custGeom>
            <a:avLst/>
            <a:gdLst/>
            <a:ahLst/>
            <a:cxnLst/>
            <a:rect r="r" b="b" t="t" l="l"/>
            <a:pathLst>
              <a:path h="10287000" w="6714605">
                <a:moveTo>
                  <a:pt x="0" y="0"/>
                </a:moveTo>
                <a:lnTo>
                  <a:pt x="6714605" y="0"/>
                </a:lnTo>
                <a:lnTo>
                  <a:pt x="6714605"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89074" y="441960"/>
            <a:ext cx="6710054" cy="1135380"/>
          </a:xfrm>
          <a:prstGeom prst="rect">
            <a:avLst/>
          </a:prstGeom>
        </p:spPr>
        <p:txBody>
          <a:bodyPr anchor="t" rtlCol="false" tIns="0" lIns="0" bIns="0" rIns="0">
            <a:spAutoFit/>
          </a:bodyPr>
          <a:lstStyle/>
          <a:p>
            <a:pPr algn="l" marL="0" indent="0" lvl="0">
              <a:lnSpc>
                <a:spcPts val="9000"/>
              </a:lnSpc>
            </a:pPr>
            <a:r>
              <a:rPr lang="en-US" b="true" sz="7200" i="true">
                <a:solidFill>
                  <a:srgbClr val="FFFFFF"/>
                </a:solidFill>
                <a:latin typeface="Cormorant Garamond Bold Italics"/>
                <a:ea typeface="Cormorant Garamond Bold Italics"/>
                <a:cs typeface="Cormorant Garamond Bold Italics"/>
                <a:sym typeface="Cormorant Garamond Bold Italics"/>
              </a:rPr>
              <a:t>RDS Read Replicas</a:t>
            </a:r>
          </a:p>
        </p:txBody>
      </p:sp>
      <p:grpSp>
        <p:nvGrpSpPr>
          <p:cNvPr name="Group 9" id="9"/>
          <p:cNvGrpSpPr/>
          <p:nvPr/>
        </p:nvGrpSpPr>
        <p:grpSpPr>
          <a:xfrm rot="0">
            <a:off x="12630206" y="2934424"/>
            <a:ext cx="5460895" cy="4418152"/>
            <a:chOff x="0" y="0"/>
            <a:chExt cx="7281194" cy="5890869"/>
          </a:xfrm>
        </p:grpSpPr>
        <p:sp>
          <p:nvSpPr>
            <p:cNvPr name="TextBox 10" id="10"/>
            <p:cNvSpPr txBox="true"/>
            <p:nvPr/>
          </p:nvSpPr>
          <p:spPr>
            <a:xfrm rot="0">
              <a:off x="0" y="483844"/>
              <a:ext cx="7281194" cy="5407025"/>
            </a:xfrm>
            <a:prstGeom prst="rect">
              <a:avLst/>
            </a:prstGeom>
          </p:spPr>
          <p:txBody>
            <a:bodyPr anchor="t" rtlCol="false" tIns="0" lIns="0" bIns="0" rIns="0">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In this project, we implemented Amazon RDS with two read replicas to enhance the performance and scalability of our database operations.</a:t>
              </a:r>
            </a:p>
            <a:p>
              <a:pPr algn="l" marL="0" indent="0" lvl="0">
                <a:lnSpc>
                  <a:spcPts val="4079"/>
                </a:lnSpc>
              </a:pPr>
              <a:r>
                <a:rPr lang="en-US" sz="2400">
                  <a:solidFill>
                    <a:srgbClr val="2D3880"/>
                  </a:solidFill>
                  <a:latin typeface="Glacial Indifference"/>
                  <a:ea typeface="Glacial Indifference"/>
                  <a:cs typeface="Glacial Indifference"/>
                  <a:sym typeface="Glacial Indifference"/>
                </a:rPr>
                <a:t>The use of read replicas reduced latency and improved response times for read operations, enhancing the user experience.</a:t>
              </a:r>
            </a:p>
          </p:txBody>
        </p:sp>
        <p:sp>
          <p:nvSpPr>
            <p:cNvPr name="TextBox 11" id="11"/>
            <p:cNvSpPr txBox="true"/>
            <p:nvPr/>
          </p:nvSpPr>
          <p:spPr>
            <a:xfrm rot="0">
              <a:off x="0" y="-123825"/>
              <a:ext cx="7281194" cy="606425"/>
            </a:xfrm>
            <a:prstGeom prst="rect">
              <a:avLst/>
            </a:prstGeom>
          </p:spPr>
          <p:txBody>
            <a:bodyPr anchor="t" rtlCol="false" tIns="0" lIns="0" bIns="0" rIns="0">
              <a:spAutoFit/>
            </a:bodyPr>
            <a:lstStyle/>
            <a:p>
              <a:pPr algn="l" marL="0" indent="0" lvl="0">
                <a:lnSpc>
                  <a:spcPts val="4079"/>
                </a:lnSpc>
              </a:pPr>
              <a:r>
                <a:rPr lang="en-US" b="true" sz="2400">
                  <a:solidFill>
                    <a:srgbClr val="2D3880"/>
                  </a:solidFill>
                  <a:latin typeface="Glacial Indifference Bold"/>
                  <a:ea typeface="Glacial Indifference Bold"/>
                  <a:cs typeface="Glacial Indifference Bold"/>
                  <a:sym typeface="Glacial Indifference Bold"/>
                </a:rPr>
                <a:t>                        Read Replicas</a:t>
              </a:r>
            </a:p>
          </p:txBody>
        </p:sp>
      </p:grpSp>
      <p:grpSp>
        <p:nvGrpSpPr>
          <p:cNvPr name="Group 12" id="12"/>
          <p:cNvGrpSpPr/>
          <p:nvPr/>
        </p:nvGrpSpPr>
        <p:grpSpPr>
          <a:xfrm rot="0">
            <a:off x="4292833" y="5267546"/>
            <a:ext cx="7865046" cy="4876995"/>
            <a:chOff x="0" y="0"/>
            <a:chExt cx="10486728" cy="6502660"/>
          </a:xfrm>
        </p:grpSpPr>
        <p:pic>
          <p:nvPicPr>
            <p:cNvPr name="Picture 13" id="13"/>
            <p:cNvPicPr>
              <a:picLocks noChangeAspect="true"/>
            </p:cNvPicPr>
            <p:nvPr/>
          </p:nvPicPr>
          <p:blipFill>
            <a:blip r:embed="rId5"/>
            <a:srcRect l="199" t="0" r="9197" b="0"/>
            <a:stretch>
              <a:fillRect/>
            </a:stretch>
          </p:blipFill>
          <p:spPr>
            <a:xfrm flipH="false" flipV="false">
              <a:off x="0" y="0"/>
              <a:ext cx="10486728" cy="6502660"/>
            </a:xfrm>
            <a:prstGeom prst="rect">
              <a:avLst/>
            </a:prstGeom>
          </p:spPr>
        </p:pic>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31905" cy="10287000"/>
            <a:chOff x="0" y="0"/>
            <a:chExt cx="1667662" cy="2709333"/>
          </a:xfrm>
        </p:grpSpPr>
        <p:sp>
          <p:nvSpPr>
            <p:cNvPr name="Freeform 3" id="3"/>
            <p:cNvSpPr/>
            <p:nvPr/>
          </p:nvSpPr>
          <p:spPr>
            <a:xfrm flipH="false" flipV="false" rot="0">
              <a:off x="0" y="0"/>
              <a:ext cx="1667662" cy="2709333"/>
            </a:xfrm>
            <a:custGeom>
              <a:avLst/>
              <a:gdLst/>
              <a:ahLst/>
              <a:cxnLst/>
              <a:rect r="r" b="b" t="t" l="l"/>
              <a:pathLst>
                <a:path h="2709333" w="1667662">
                  <a:moveTo>
                    <a:pt x="0" y="0"/>
                  </a:moveTo>
                  <a:lnTo>
                    <a:pt x="1667662" y="0"/>
                  </a:lnTo>
                  <a:lnTo>
                    <a:pt x="1667662" y="2709333"/>
                  </a:lnTo>
                  <a:lnTo>
                    <a:pt x="0" y="2709333"/>
                  </a:lnTo>
                  <a:close/>
                </a:path>
              </a:pathLst>
            </a:custGeom>
            <a:solidFill>
              <a:srgbClr val="9D9DE4"/>
            </a:solidFill>
          </p:spPr>
        </p:sp>
        <p:sp>
          <p:nvSpPr>
            <p:cNvPr name="TextBox 4" id="4"/>
            <p:cNvSpPr txBox="true"/>
            <p:nvPr/>
          </p:nvSpPr>
          <p:spPr>
            <a:xfrm>
              <a:off x="0" y="-57150"/>
              <a:ext cx="1667662" cy="276648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391342" y="2032368"/>
            <a:ext cx="7802981" cy="4338150"/>
            <a:chOff x="0" y="0"/>
            <a:chExt cx="10403975" cy="5784199"/>
          </a:xfrm>
        </p:grpSpPr>
        <p:pic>
          <p:nvPicPr>
            <p:cNvPr name="Picture 6" id="6"/>
            <p:cNvPicPr>
              <a:picLocks noChangeAspect="true"/>
            </p:cNvPicPr>
            <p:nvPr/>
          </p:nvPicPr>
          <p:blipFill>
            <a:blip r:embed="rId2"/>
            <a:srcRect l="0" t="581" r="0" b="581"/>
            <a:stretch>
              <a:fillRect/>
            </a:stretch>
          </p:blipFill>
          <p:spPr>
            <a:xfrm flipH="false" flipV="false">
              <a:off x="0" y="0"/>
              <a:ext cx="10403975" cy="5784199"/>
            </a:xfrm>
            <a:prstGeom prst="rect">
              <a:avLst/>
            </a:prstGeom>
          </p:spPr>
        </p:pic>
      </p:grpSp>
      <p:sp>
        <p:nvSpPr>
          <p:cNvPr name="Freeform 7" id="7"/>
          <p:cNvSpPr/>
          <p:nvPr/>
        </p:nvSpPr>
        <p:spPr>
          <a:xfrm flipH="false" flipV="false" rot="0">
            <a:off x="11573395" y="0"/>
            <a:ext cx="6714605" cy="10287000"/>
          </a:xfrm>
          <a:custGeom>
            <a:avLst/>
            <a:gdLst/>
            <a:ahLst/>
            <a:cxnLst/>
            <a:rect r="r" b="b" t="t" l="l"/>
            <a:pathLst>
              <a:path h="10287000" w="6714605">
                <a:moveTo>
                  <a:pt x="0" y="0"/>
                </a:moveTo>
                <a:lnTo>
                  <a:pt x="6714605" y="0"/>
                </a:lnTo>
                <a:lnTo>
                  <a:pt x="6714605"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02834" y="-38100"/>
            <a:ext cx="6681078" cy="2278380"/>
          </a:xfrm>
          <a:prstGeom prst="rect">
            <a:avLst/>
          </a:prstGeom>
        </p:spPr>
        <p:txBody>
          <a:bodyPr anchor="t" rtlCol="false" tIns="0" lIns="0" bIns="0" rIns="0">
            <a:spAutoFit/>
          </a:bodyPr>
          <a:lstStyle/>
          <a:p>
            <a:pPr algn="l">
              <a:lnSpc>
                <a:spcPts val="9000"/>
              </a:lnSpc>
            </a:pPr>
            <a:r>
              <a:rPr lang="en-US" sz="7200" i="true" b="true">
                <a:solidFill>
                  <a:srgbClr val="FFFFFF"/>
                </a:solidFill>
                <a:latin typeface="Cormorant Garamond Bold Italics"/>
                <a:ea typeface="Cormorant Garamond Bold Italics"/>
                <a:cs typeface="Cormorant Garamond Bold Italics"/>
                <a:sym typeface="Cormorant Garamond Bold Italics"/>
              </a:rPr>
              <a:t>CloudWatch &amp;</a:t>
            </a:r>
          </a:p>
          <a:p>
            <a:pPr algn="l" marL="0" indent="0" lvl="0">
              <a:lnSpc>
                <a:spcPts val="9000"/>
              </a:lnSpc>
            </a:pPr>
            <a:r>
              <a:rPr lang="en-US" b="true" sz="7200" i="true">
                <a:solidFill>
                  <a:srgbClr val="FFFFFF"/>
                </a:solidFill>
                <a:latin typeface="Cormorant Garamond Bold Italics"/>
                <a:ea typeface="Cormorant Garamond Bold Italics"/>
                <a:cs typeface="Cormorant Garamond Bold Italics"/>
                <a:sym typeface="Cormorant Garamond Bold Italics"/>
              </a:rPr>
              <a:t>SNS</a:t>
            </a:r>
          </a:p>
        </p:txBody>
      </p:sp>
      <p:grpSp>
        <p:nvGrpSpPr>
          <p:cNvPr name="Group 9" id="9"/>
          <p:cNvGrpSpPr/>
          <p:nvPr/>
        </p:nvGrpSpPr>
        <p:grpSpPr>
          <a:xfrm rot="0">
            <a:off x="12630206" y="1577340"/>
            <a:ext cx="5460895" cy="8532952"/>
            <a:chOff x="0" y="0"/>
            <a:chExt cx="7281194" cy="11377269"/>
          </a:xfrm>
        </p:grpSpPr>
        <p:sp>
          <p:nvSpPr>
            <p:cNvPr name="TextBox 10" id="10"/>
            <p:cNvSpPr txBox="true"/>
            <p:nvPr/>
          </p:nvSpPr>
          <p:spPr>
            <a:xfrm rot="0">
              <a:off x="0" y="483844"/>
              <a:ext cx="7281194" cy="108934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2D3880"/>
                  </a:solidFill>
                  <a:latin typeface="Glacial Indifference"/>
                  <a:ea typeface="Glacial Indifference"/>
                  <a:cs typeface="Glacial Indifference"/>
                  <a:sym typeface="Glacial Indifference"/>
                </a:rPr>
                <a:t>In this project, we integrated AWS CloudWatch and Amazon Simple Notification Service (SNS) to enhance monitoring and alerting capabilities Metrics Monitoring: We utilized CloudWatch to track metrics such as CPU utilization, memory usage, disk I/O. Custom CloudWatch alarms were configured to trigger notifications based on specific thresholds.We configured SNS to send notifications based on CloudWatch alarms, ensuring that our team was promptly informed of critical events.</a:t>
              </a:r>
            </a:p>
            <a:p>
              <a:pPr algn="l" marL="0" indent="0" lvl="0">
                <a:lnSpc>
                  <a:spcPts val="4079"/>
                </a:lnSpc>
              </a:pPr>
            </a:p>
          </p:txBody>
        </p:sp>
        <p:sp>
          <p:nvSpPr>
            <p:cNvPr name="TextBox 11" id="11"/>
            <p:cNvSpPr txBox="true"/>
            <p:nvPr/>
          </p:nvSpPr>
          <p:spPr>
            <a:xfrm rot="0">
              <a:off x="0" y="-123825"/>
              <a:ext cx="7281194" cy="606425"/>
            </a:xfrm>
            <a:prstGeom prst="rect">
              <a:avLst/>
            </a:prstGeom>
          </p:spPr>
          <p:txBody>
            <a:bodyPr anchor="t" rtlCol="false" tIns="0" lIns="0" bIns="0" rIns="0">
              <a:spAutoFit/>
            </a:bodyPr>
            <a:lstStyle/>
            <a:p>
              <a:pPr algn="l" marL="0" indent="0" lvl="0">
                <a:lnSpc>
                  <a:spcPts val="4079"/>
                </a:lnSpc>
              </a:pPr>
              <a:r>
                <a:rPr lang="en-US" b="true" sz="2400">
                  <a:solidFill>
                    <a:srgbClr val="2D3880"/>
                  </a:solidFill>
                  <a:latin typeface="Glacial Indifference Bold"/>
                  <a:ea typeface="Glacial Indifference Bold"/>
                  <a:cs typeface="Glacial Indifference Bold"/>
                  <a:sym typeface="Glacial Indifference Bold"/>
                </a:rPr>
                <a:t>                  Implementation</a:t>
              </a:r>
            </a:p>
          </p:txBody>
        </p:sp>
      </p:grpSp>
      <p:grpSp>
        <p:nvGrpSpPr>
          <p:cNvPr name="Group 12" id="12"/>
          <p:cNvGrpSpPr/>
          <p:nvPr/>
        </p:nvGrpSpPr>
        <p:grpSpPr>
          <a:xfrm rot="0">
            <a:off x="4292833" y="5267546"/>
            <a:ext cx="7865046" cy="4876995"/>
            <a:chOff x="0" y="0"/>
            <a:chExt cx="10486728" cy="6502660"/>
          </a:xfrm>
        </p:grpSpPr>
        <p:pic>
          <p:nvPicPr>
            <p:cNvPr name="Picture 13" id="13"/>
            <p:cNvPicPr>
              <a:picLocks noChangeAspect="true"/>
            </p:cNvPicPr>
            <p:nvPr/>
          </p:nvPicPr>
          <p:blipFill>
            <a:blip r:embed="rId5"/>
            <a:srcRect l="248" t="0" r="9037" b="0"/>
            <a:stretch>
              <a:fillRect/>
            </a:stretch>
          </p:blipFill>
          <p:spPr>
            <a:xfrm flipH="false" flipV="false">
              <a:off x="0" y="0"/>
              <a:ext cx="10486728" cy="6502660"/>
            </a:xfrm>
            <a:prstGeom prst="rect">
              <a:avLst/>
            </a:prstGeom>
          </p:spPr>
        </p:pic>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31905" cy="10287000"/>
            <a:chOff x="0" y="0"/>
            <a:chExt cx="1667662" cy="2709333"/>
          </a:xfrm>
        </p:grpSpPr>
        <p:sp>
          <p:nvSpPr>
            <p:cNvPr name="Freeform 3" id="3"/>
            <p:cNvSpPr/>
            <p:nvPr/>
          </p:nvSpPr>
          <p:spPr>
            <a:xfrm flipH="false" flipV="false" rot="0">
              <a:off x="0" y="0"/>
              <a:ext cx="1667662" cy="2709333"/>
            </a:xfrm>
            <a:custGeom>
              <a:avLst/>
              <a:gdLst/>
              <a:ahLst/>
              <a:cxnLst/>
              <a:rect r="r" b="b" t="t" l="l"/>
              <a:pathLst>
                <a:path h="2709333" w="1667662">
                  <a:moveTo>
                    <a:pt x="0" y="0"/>
                  </a:moveTo>
                  <a:lnTo>
                    <a:pt x="1667662" y="0"/>
                  </a:lnTo>
                  <a:lnTo>
                    <a:pt x="1667662" y="2709333"/>
                  </a:lnTo>
                  <a:lnTo>
                    <a:pt x="0" y="2709333"/>
                  </a:lnTo>
                  <a:close/>
                </a:path>
              </a:pathLst>
            </a:custGeom>
            <a:solidFill>
              <a:srgbClr val="9D9DE4"/>
            </a:solidFill>
          </p:spPr>
        </p:sp>
        <p:sp>
          <p:nvSpPr>
            <p:cNvPr name="TextBox 4" id="4"/>
            <p:cNvSpPr txBox="true"/>
            <p:nvPr/>
          </p:nvSpPr>
          <p:spPr>
            <a:xfrm>
              <a:off x="0" y="-57150"/>
              <a:ext cx="1667662" cy="276648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391342" y="2032368"/>
            <a:ext cx="7802981" cy="4338150"/>
            <a:chOff x="0" y="0"/>
            <a:chExt cx="10403975" cy="5784199"/>
          </a:xfrm>
        </p:grpSpPr>
        <p:pic>
          <p:nvPicPr>
            <p:cNvPr name="Picture 6" id="6"/>
            <p:cNvPicPr>
              <a:picLocks noChangeAspect="true"/>
            </p:cNvPicPr>
            <p:nvPr/>
          </p:nvPicPr>
          <p:blipFill>
            <a:blip r:embed="rId2"/>
            <a:srcRect l="21619" t="0" r="34230" b="0"/>
            <a:stretch>
              <a:fillRect/>
            </a:stretch>
          </p:blipFill>
          <p:spPr>
            <a:xfrm flipH="false" flipV="false">
              <a:off x="0" y="0"/>
              <a:ext cx="10403975" cy="5784199"/>
            </a:xfrm>
            <a:prstGeom prst="rect">
              <a:avLst/>
            </a:prstGeom>
          </p:spPr>
        </p:pic>
      </p:grpSp>
      <p:sp>
        <p:nvSpPr>
          <p:cNvPr name="Freeform 7" id="7"/>
          <p:cNvSpPr/>
          <p:nvPr/>
        </p:nvSpPr>
        <p:spPr>
          <a:xfrm flipH="false" flipV="false" rot="0">
            <a:off x="11573395" y="0"/>
            <a:ext cx="6714605" cy="10287000"/>
          </a:xfrm>
          <a:custGeom>
            <a:avLst/>
            <a:gdLst/>
            <a:ahLst/>
            <a:cxnLst/>
            <a:rect r="r" b="b" t="t" l="l"/>
            <a:pathLst>
              <a:path h="10287000" w="6714605">
                <a:moveTo>
                  <a:pt x="0" y="0"/>
                </a:moveTo>
                <a:lnTo>
                  <a:pt x="6714605" y="0"/>
                </a:lnTo>
                <a:lnTo>
                  <a:pt x="6714605"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952294" y="251826"/>
            <a:ext cx="6681078" cy="1135380"/>
          </a:xfrm>
          <a:prstGeom prst="rect">
            <a:avLst/>
          </a:prstGeom>
        </p:spPr>
        <p:txBody>
          <a:bodyPr anchor="t" rtlCol="false" tIns="0" lIns="0" bIns="0" rIns="0">
            <a:spAutoFit/>
          </a:bodyPr>
          <a:lstStyle/>
          <a:p>
            <a:pPr algn="l" marL="0" indent="0" lvl="0">
              <a:lnSpc>
                <a:spcPts val="9000"/>
              </a:lnSpc>
            </a:pPr>
            <a:r>
              <a:rPr lang="en-US" b="true" sz="7200" i="true">
                <a:solidFill>
                  <a:srgbClr val="FFFFFF"/>
                </a:solidFill>
                <a:latin typeface="Cormorant Garamond Bold Italics"/>
                <a:ea typeface="Cormorant Garamond Bold Italics"/>
                <a:cs typeface="Cormorant Garamond Bold Italics"/>
                <a:sym typeface="Cormorant Garamond Bold Italics"/>
              </a:rPr>
              <a:t>Budgets</a:t>
            </a:r>
          </a:p>
        </p:txBody>
      </p:sp>
      <p:grpSp>
        <p:nvGrpSpPr>
          <p:cNvPr name="Group 9" id="9"/>
          <p:cNvGrpSpPr/>
          <p:nvPr/>
        </p:nvGrpSpPr>
        <p:grpSpPr>
          <a:xfrm rot="0">
            <a:off x="12654367" y="1387206"/>
            <a:ext cx="5460895" cy="9047302"/>
            <a:chOff x="0" y="0"/>
            <a:chExt cx="7281194" cy="12063069"/>
          </a:xfrm>
        </p:grpSpPr>
        <p:sp>
          <p:nvSpPr>
            <p:cNvPr name="TextBox 10" id="10"/>
            <p:cNvSpPr txBox="true"/>
            <p:nvPr/>
          </p:nvSpPr>
          <p:spPr>
            <a:xfrm rot="0">
              <a:off x="0" y="483844"/>
              <a:ext cx="7281194" cy="11579225"/>
            </a:xfrm>
            <a:prstGeom prst="rect">
              <a:avLst/>
            </a:prstGeom>
          </p:spPr>
          <p:txBody>
            <a:bodyPr anchor="t" rtlCol="false" tIns="0" lIns="0" bIns="0" rIns="0">
              <a:spAutoFit/>
            </a:bodyPr>
            <a:lstStyle/>
            <a:p>
              <a:pPr algn="just" marL="518160" indent="-259080" lvl="1">
                <a:lnSpc>
                  <a:spcPts val="4079"/>
                </a:lnSpc>
                <a:buFont typeface="Arial"/>
                <a:buChar char="•"/>
              </a:pPr>
              <a:r>
                <a:rPr lang="en-US" sz="2400">
                  <a:solidFill>
                    <a:srgbClr val="2D3880"/>
                  </a:solidFill>
                  <a:latin typeface="Glacial Indifference"/>
                  <a:ea typeface="Glacial Indifference"/>
                  <a:cs typeface="Glacial Indifference"/>
                  <a:sym typeface="Glacial Indifference"/>
                </a:rPr>
                <a:t>AWS Budgets is a cost management tool that allows users to set custom cost and usage budgets for their AWS accounts. It helps track spending against defined limits and provides alerts when thresholds are exceeded. We created budgets based on projected costs for specific AWS services, projects, or linked accounts, enabling granular control over expenditures.</a:t>
              </a:r>
              <a:r>
                <a:rPr lang="en-US" sz="2400">
                  <a:solidFill>
                    <a:srgbClr val="2D3880"/>
                  </a:solidFill>
                  <a:latin typeface="Glacial Indifference"/>
                  <a:ea typeface="Glacial Indifference"/>
                  <a:cs typeface="Glacial Indifference"/>
                  <a:sym typeface="Glacial Indifference"/>
                </a:rPr>
                <a:t>AWS Budgets allows us to set alerts that notify stakeholders via email or SNS when spending approaches or exceeds budget limits, ensuring transparency and timely action.</a:t>
              </a:r>
            </a:p>
            <a:p>
              <a:pPr algn="l" marL="0" indent="0" lvl="0">
                <a:lnSpc>
                  <a:spcPts val="4079"/>
                </a:lnSpc>
              </a:pPr>
            </a:p>
          </p:txBody>
        </p:sp>
        <p:sp>
          <p:nvSpPr>
            <p:cNvPr name="TextBox 11" id="11"/>
            <p:cNvSpPr txBox="true"/>
            <p:nvPr/>
          </p:nvSpPr>
          <p:spPr>
            <a:xfrm rot="0">
              <a:off x="0" y="-123825"/>
              <a:ext cx="7281194" cy="606425"/>
            </a:xfrm>
            <a:prstGeom prst="rect">
              <a:avLst/>
            </a:prstGeom>
          </p:spPr>
          <p:txBody>
            <a:bodyPr anchor="t" rtlCol="false" tIns="0" lIns="0" bIns="0" rIns="0">
              <a:spAutoFit/>
            </a:bodyPr>
            <a:lstStyle/>
            <a:p>
              <a:pPr algn="l" marL="0" indent="0" lvl="0">
                <a:lnSpc>
                  <a:spcPts val="4079"/>
                </a:lnSpc>
              </a:pPr>
              <a:r>
                <a:rPr lang="en-US" b="true" sz="2400">
                  <a:solidFill>
                    <a:srgbClr val="2D3880"/>
                  </a:solidFill>
                  <a:latin typeface="Glacial Indifference Bold"/>
                  <a:ea typeface="Glacial Indifference Bold"/>
                  <a:cs typeface="Glacial Indifference Bold"/>
                  <a:sym typeface="Glacial Indifference Bold"/>
                </a:rPr>
                <a:t>                              About</a:t>
              </a:r>
            </a:p>
          </p:txBody>
        </p:sp>
      </p:grpSp>
      <p:grpSp>
        <p:nvGrpSpPr>
          <p:cNvPr name="Group 12" id="12"/>
          <p:cNvGrpSpPr/>
          <p:nvPr/>
        </p:nvGrpSpPr>
        <p:grpSpPr>
          <a:xfrm rot="0">
            <a:off x="4292833" y="5267546"/>
            <a:ext cx="7865046" cy="4876995"/>
            <a:chOff x="0" y="0"/>
            <a:chExt cx="10486728" cy="6502660"/>
          </a:xfrm>
        </p:grpSpPr>
        <p:pic>
          <p:nvPicPr>
            <p:cNvPr name="Picture 13" id="13"/>
            <p:cNvPicPr>
              <a:picLocks noChangeAspect="true"/>
            </p:cNvPicPr>
            <p:nvPr/>
          </p:nvPicPr>
          <p:blipFill>
            <a:blip r:embed="rId5"/>
            <a:srcRect l="0" t="0" r="9286" b="0"/>
            <a:stretch>
              <a:fillRect/>
            </a:stretch>
          </p:blipFill>
          <p:spPr>
            <a:xfrm flipH="false" flipV="false">
              <a:off x="0" y="0"/>
              <a:ext cx="10486728" cy="6502660"/>
            </a:xfrm>
            <a:prstGeom prst="rect">
              <a:avLst/>
            </a:prstGeom>
          </p:spPr>
        </p:pic>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CECF3"/>
            </a:solidFill>
          </p:spPr>
        </p:sp>
        <p:sp>
          <p:nvSpPr>
            <p:cNvPr name="TextBox 4" id="4"/>
            <p:cNvSpPr txBox="true"/>
            <p:nvPr/>
          </p:nvSpPr>
          <p:spPr>
            <a:xfrm>
              <a:off x="0" y="-47625"/>
              <a:ext cx="4274726" cy="2215092"/>
            </a:xfrm>
            <a:prstGeom prst="rect">
              <a:avLst/>
            </a:prstGeom>
          </p:spPr>
          <p:txBody>
            <a:bodyPr anchor="ctr" rtlCol="false" tIns="50800" lIns="50800" bIns="50800" rIns="50800"/>
            <a:lstStyle/>
            <a:p>
              <a:pPr algn="ctr">
                <a:lnSpc>
                  <a:spcPts val="3012"/>
                </a:lnSpc>
              </a:pPr>
            </a:p>
          </p:txBody>
        </p:sp>
      </p:grpSp>
      <p:sp>
        <p:nvSpPr>
          <p:cNvPr name="Freeform 5" id="5"/>
          <p:cNvSpPr/>
          <p:nvPr/>
        </p:nvSpPr>
        <p:spPr>
          <a:xfrm flipH="false" flipV="false" rot="0">
            <a:off x="6272599" y="1530325"/>
            <a:ext cx="439715" cy="439715"/>
          </a:xfrm>
          <a:custGeom>
            <a:avLst/>
            <a:gdLst/>
            <a:ahLst/>
            <a:cxnLst/>
            <a:rect r="r" b="b" t="t" l="l"/>
            <a:pathLst>
              <a:path h="439715" w="439715">
                <a:moveTo>
                  <a:pt x="0" y="0"/>
                </a:moveTo>
                <a:lnTo>
                  <a:pt x="439715" y="0"/>
                </a:lnTo>
                <a:lnTo>
                  <a:pt x="439715" y="439715"/>
                </a:lnTo>
                <a:lnTo>
                  <a:pt x="0" y="439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164256" y="1070097"/>
            <a:ext cx="11959488"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Future Scope</a:t>
            </a:r>
          </a:p>
        </p:txBody>
      </p:sp>
      <p:sp>
        <p:nvSpPr>
          <p:cNvPr name="TextBox 7" id="7"/>
          <p:cNvSpPr txBox="true"/>
          <p:nvPr/>
        </p:nvSpPr>
        <p:spPr>
          <a:xfrm rot="0">
            <a:off x="1883679" y="2375901"/>
            <a:ext cx="14955461" cy="6143625"/>
          </a:xfrm>
          <a:prstGeom prst="rect">
            <a:avLst/>
          </a:prstGeom>
        </p:spPr>
        <p:txBody>
          <a:bodyPr anchor="t" rtlCol="false" tIns="0" lIns="0" bIns="0" rIns="0">
            <a:spAutoFit/>
          </a:bodyPr>
          <a:lstStyle/>
          <a:p>
            <a:pPr algn="just">
              <a:lnSpc>
                <a:spcPts val="4079"/>
              </a:lnSpc>
            </a:pPr>
            <a:r>
              <a:rPr lang="en-US" sz="2400">
                <a:solidFill>
                  <a:srgbClr val="2D3880"/>
                </a:solidFill>
                <a:latin typeface="Glacial Indifference"/>
                <a:ea typeface="Glacial Indifference"/>
                <a:cs typeface="Glacial Indifference"/>
                <a:sym typeface="Glacial Indifference"/>
              </a:rPr>
              <a:t>The future goals of this project can evolve to address changing business requirements, adopt new technologies, and maintain a competitive edge while ensuring a stable and scalable network infrastructure.</a:t>
            </a:r>
          </a:p>
          <a:p>
            <a:pPr algn="just">
              <a:lnSpc>
                <a:spcPts val="4079"/>
              </a:lnSpc>
            </a:pPr>
            <a:r>
              <a:rPr lang="en-US" sz="2400">
                <a:solidFill>
                  <a:srgbClr val="2D3880"/>
                </a:solidFill>
                <a:latin typeface="Glacial Indifference"/>
                <a:ea typeface="Glacial Indifference"/>
                <a:cs typeface="Glacial Indifference"/>
                <a:sym typeface="Glacial Indifference"/>
              </a:rPr>
              <a:t>Future Goals for the Centralized Network:</a:t>
            </a:r>
          </a:p>
          <a:p>
            <a:pPr algn="just">
              <a:lnSpc>
                <a:spcPts val="4079"/>
              </a:lnSpc>
            </a:pPr>
            <a:r>
              <a:rPr lang="en-US" sz="2400">
                <a:solidFill>
                  <a:srgbClr val="2D3880"/>
                </a:solidFill>
                <a:latin typeface="Glacial Indifference"/>
                <a:ea typeface="Glacial Indifference"/>
                <a:cs typeface="Glacial Indifference"/>
                <a:sym typeface="Glacial Indifference"/>
              </a:rPr>
              <a:t>Global Expansion: Extend the network to new regions for better performance and international reach.</a:t>
            </a:r>
          </a:p>
          <a:p>
            <a:pPr algn="just">
              <a:lnSpc>
                <a:spcPts val="4079"/>
              </a:lnSpc>
            </a:pPr>
            <a:r>
              <a:rPr lang="en-US" sz="2400">
                <a:solidFill>
                  <a:srgbClr val="2D3880"/>
                </a:solidFill>
                <a:latin typeface="Glacial Indifference"/>
                <a:ea typeface="Glacial Indifference"/>
                <a:cs typeface="Glacial Indifference"/>
                <a:sym typeface="Glacial Indifference"/>
              </a:rPr>
              <a:t>Enhanced Security: Integrate advanced security tools and automate compliance checks.</a:t>
            </a:r>
          </a:p>
          <a:p>
            <a:pPr algn="just">
              <a:lnSpc>
                <a:spcPts val="4079"/>
              </a:lnSpc>
            </a:pPr>
            <a:r>
              <a:rPr lang="en-US" sz="2400">
                <a:solidFill>
                  <a:srgbClr val="2D3880"/>
                </a:solidFill>
                <a:latin typeface="Glacial Indifference"/>
                <a:ea typeface="Glacial Indifference"/>
                <a:cs typeface="Glacial Indifference"/>
                <a:sym typeface="Glacial Indifference"/>
              </a:rPr>
              <a:t>Cost Optimization: Utilize cost-monitoring tools and automate resource scheduling.</a:t>
            </a:r>
          </a:p>
          <a:p>
            <a:pPr algn="just">
              <a:lnSpc>
                <a:spcPts val="4079"/>
              </a:lnSpc>
            </a:pPr>
            <a:r>
              <a:rPr lang="en-US" sz="2400">
                <a:solidFill>
                  <a:srgbClr val="2D3880"/>
                </a:solidFill>
                <a:latin typeface="Glacial Indifference"/>
                <a:ea typeface="Glacial Indifference"/>
                <a:cs typeface="Glacial Indifference"/>
                <a:sym typeface="Glacial Indifference"/>
              </a:rPr>
              <a:t>AI Integration: Leverage machine learning for traffic analysis, anomaly detection, and predictive scaling.</a:t>
            </a:r>
          </a:p>
          <a:p>
            <a:pPr algn="just">
              <a:lnSpc>
                <a:spcPts val="4079"/>
              </a:lnSpc>
            </a:pPr>
            <a:r>
              <a:rPr lang="en-US" sz="2400">
                <a:solidFill>
                  <a:srgbClr val="2D3880"/>
                </a:solidFill>
                <a:latin typeface="Glacial Indifference"/>
                <a:ea typeface="Glacial Indifference"/>
                <a:cs typeface="Glacial Indifference"/>
                <a:sym typeface="Glacial Indifference"/>
              </a:rPr>
              <a:t>Automated Response: Implement self-healing infrastructure and automated incident handling.</a:t>
            </a:r>
          </a:p>
          <a:p>
            <a:pPr algn="just">
              <a:lnSpc>
                <a:spcPts val="4079"/>
              </a:lnSpc>
            </a:pPr>
            <a:r>
              <a:rPr lang="en-US" sz="2400">
                <a:solidFill>
                  <a:srgbClr val="2D3880"/>
                </a:solidFill>
                <a:latin typeface="Glacial Indifference"/>
                <a:ea typeface="Glacial Indifference"/>
                <a:cs typeface="Glacial Indifference"/>
                <a:sym typeface="Glacial Indifference"/>
              </a:rPr>
              <a:t>Hybrid and Multi-Cloud Support: Expand to support hybrid environments with seamless cloud integrations.</a:t>
            </a:r>
          </a:p>
          <a:p>
            <a:pPr algn="just">
              <a:lnSpc>
                <a:spcPts val="4079"/>
              </a:lnSpc>
            </a:pPr>
            <a:r>
              <a:rPr lang="en-US" sz="2400">
                <a:solidFill>
                  <a:srgbClr val="2D3880"/>
                </a:solidFill>
                <a:latin typeface="Glacial Indifference"/>
                <a:ea typeface="Glacial Indifference"/>
                <a:cs typeface="Glacial Indifference"/>
                <a:sym typeface="Glacial Indifference"/>
              </a:rPr>
              <a:t>Monitoring Improvements: Enhance monitoring and logging for better issue detection.</a:t>
            </a:r>
          </a:p>
          <a:p>
            <a:pPr algn="just">
              <a:lnSpc>
                <a:spcPts val="4079"/>
              </a:lnSpc>
            </a:pPr>
            <a:r>
              <a:rPr lang="en-US" sz="2400">
                <a:solidFill>
                  <a:srgbClr val="2D3880"/>
                </a:solidFill>
                <a:latin typeface="Glacial Indifference"/>
                <a:ea typeface="Glacial Indifference"/>
                <a:cs typeface="Glacial Indifference"/>
                <a:sym typeface="Glacial Indifference"/>
              </a:rPr>
              <a:t>DevOps Support: Automate deployments and updates through CI/CD and infrastructure-as-code.</a:t>
            </a:r>
          </a:p>
          <a:p>
            <a:pPr algn="just" marL="0" indent="0" lvl="0">
              <a:lnSpc>
                <a:spcPts val="4079"/>
              </a:lnSpc>
            </a:pPr>
            <a:r>
              <a:rPr lang="en-US" sz="2400">
                <a:solidFill>
                  <a:srgbClr val="2D3880"/>
                </a:solidFill>
                <a:latin typeface="Glacial Indifference"/>
                <a:ea typeface="Glacial Indifference"/>
                <a:cs typeface="Glacial Indifference"/>
                <a:sym typeface="Glacial Indifference"/>
              </a:rPr>
              <a:t>These goals aim to enhance scalability, security, and cost-efficiency while supporting future growth.</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CECF3"/>
            </a:solidFill>
          </p:spPr>
        </p:sp>
        <p:sp>
          <p:nvSpPr>
            <p:cNvPr name="TextBox 4" id="4"/>
            <p:cNvSpPr txBox="true"/>
            <p:nvPr/>
          </p:nvSpPr>
          <p:spPr>
            <a:xfrm>
              <a:off x="0" y="-47625"/>
              <a:ext cx="4274726" cy="2215092"/>
            </a:xfrm>
            <a:prstGeom prst="rect">
              <a:avLst/>
            </a:prstGeom>
          </p:spPr>
          <p:txBody>
            <a:bodyPr anchor="ctr" rtlCol="false" tIns="50800" lIns="50800" bIns="50800" rIns="50800"/>
            <a:lstStyle/>
            <a:p>
              <a:pPr algn="ctr">
                <a:lnSpc>
                  <a:spcPts val="3012"/>
                </a:lnSpc>
              </a:pPr>
            </a:p>
          </p:txBody>
        </p:sp>
      </p:grpSp>
      <p:sp>
        <p:nvSpPr>
          <p:cNvPr name="Freeform 5" id="5"/>
          <p:cNvSpPr/>
          <p:nvPr/>
        </p:nvSpPr>
        <p:spPr>
          <a:xfrm flipH="false" flipV="false" rot="0">
            <a:off x="6272599" y="1530325"/>
            <a:ext cx="439715" cy="439715"/>
          </a:xfrm>
          <a:custGeom>
            <a:avLst/>
            <a:gdLst/>
            <a:ahLst/>
            <a:cxnLst/>
            <a:rect r="r" b="b" t="t" l="l"/>
            <a:pathLst>
              <a:path h="439715" w="439715">
                <a:moveTo>
                  <a:pt x="0" y="0"/>
                </a:moveTo>
                <a:lnTo>
                  <a:pt x="439715" y="0"/>
                </a:lnTo>
                <a:lnTo>
                  <a:pt x="439715" y="439715"/>
                </a:lnTo>
                <a:lnTo>
                  <a:pt x="0" y="439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164256" y="1070097"/>
            <a:ext cx="11959488"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Conclusion</a:t>
            </a:r>
          </a:p>
        </p:txBody>
      </p:sp>
      <p:sp>
        <p:nvSpPr>
          <p:cNvPr name="TextBox 7" id="7"/>
          <p:cNvSpPr txBox="true"/>
          <p:nvPr/>
        </p:nvSpPr>
        <p:spPr>
          <a:xfrm rot="0">
            <a:off x="1762877" y="2085975"/>
            <a:ext cx="14955461" cy="7686675"/>
          </a:xfrm>
          <a:prstGeom prst="rect">
            <a:avLst/>
          </a:prstGeom>
        </p:spPr>
        <p:txBody>
          <a:bodyPr anchor="t" rtlCol="false" tIns="0" lIns="0" bIns="0" rIns="0">
            <a:spAutoFit/>
          </a:bodyPr>
          <a:lstStyle/>
          <a:p>
            <a:pPr algn="just">
              <a:lnSpc>
                <a:spcPts val="4079"/>
              </a:lnSpc>
            </a:pPr>
            <a:r>
              <a:rPr lang="en-US" sz="2400">
                <a:solidFill>
                  <a:srgbClr val="2D3880"/>
                </a:solidFill>
                <a:latin typeface="Glacial Indifference"/>
                <a:ea typeface="Glacial Indifference"/>
                <a:cs typeface="Glacial Indifference"/>
                <a:sym typeface="Glacial Indifference"/>
              </a:rPr>
              <a:t>This project successfully demonstrated the implementation of a comprehensive cloud infrastructure on AWS, utilizing key services such as IAM, VPC, EC2, RDS, Systems Manager, and others. We created a secure and scalable environment with two VPCs, enabling seamless traffic routing between EC2 instances using Transit Gateway. EC2 instances, deployed in both public subnets, hosted HTML pages that were successfully accessed across different VPCs, validating our network configuration.</a:t>
            </a:r>
          </a:p>
          <a:p>
            <a:pPr algn="just">
              <a:lnSpc>
                <a:spcPts val="4079"/>
              </a:lnSpc>
            </a:pPr>
            <a:r>
              <a:rPr lang="en-US" sz="2400">
                <a:solidFill>
                  <a:srgbClr val="2D3880"/>
                </a:solidFill>
                <a:latin typeface="Glacial Indifference"/>
                <a:ea typeface="Glacial Indifference"/>
                <a:cs typeface="Glacial Indifference"/>
                <a:sym typeface="Glacial Indifference"/>
              </a:rPr>
              <a:t>Amazon RDS was implemented for database management within private subnets for enhanced security. Read replicas were set up to distribute read traffic and improve database performance. AWS Systems Manager and Fleet Manager simplified the management of EC2 instances, while CloudWatch and SNS enabled real-time monitoring and notifications to ensure efficient system operations.</a:t>
            </a:r>
          </a:p>
          <a:p>
            <a:pPr algn="just">
              <a:lnSpc>
                <a:spcPts val="4079"/>
              </a:lnSpc>
            </a:pPr>
            <a:r>
              <a:rPr lang="en-US" sz="2400">
                <a:solidFill>
                  <a:srgbClr val="2D3880"/>
                </a:solidFill>
                <a:latin typeface="Glacial Indifference"/>
                <a:ea typeface="Glacial Indifference"/>
                <a:cs typeface="Glacial Indifference"/>
                <a:sym typeface="Glacial Indifference"/>
              </a:rPr>
              <a:t>The Elastic Load Balancer ensured high availability by distributing incoming traffic across multiple EC2 instances. VPC Flow Logs provided visibility into network traffic, improving security and troubleshooting capabilities. AWS Budgets and Cost Explorer were employed to track and manage cloud expenses, ensuring effective cost management.</a:t>
            </a:r>
          </a:p>
          <a:p>
            <a:pPr algn="just">
              <a:lnSpc>
                <a:spcPts val="4079"/>
              </a:lnSpc>
            </a:pPr>
          </a:p>
          <a:p>
            <a:pPr algn="just" marL="0" indent="0" lvl="0">
              <a:lnSpc>
                <a:spcPts val="407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066628" cy="10287000"/>
          </a:xfrm>
          <a:custGeom>
            <a:avLst/>
            <a:gdLst/>
            <a:ahLst/>
            <a:cxnLst/>
            <a:rect r="r" b="b" t="t" l="l"/>
            <a:pathLst>
              <a:path h="10287000" w="13066628">
                <a:moveTo>
                  <a:pt x="0" y="0"/>
                </a:moveTo>
                <a:lnTo>
                  <a:pt x="13066628" y="0"/>
                </a:lnTo>
                <a:lnTo>
                  <a:pt x="13066628"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144000" y="5410202"/>
            <a:ext cx="8470240" cy="2156232"/>
          </a:xfrm>
          <a:prstGeom prst="rect">
            <a:avLst/>
          </a:prstGeom>
        </p:spPr>
        <p:txBody>
          <a:bodyPr anchor="t" rtlCol="false" tIns="0" lIns="0" bIns="0" rIns="0">
            <a:spAutoFit/>
          </a:bodyPr>
          <a:lstStyle/>
          <a:p>
            <a:pPr algn="l" marL="0" indent="0" lvl="0">
              <a:lnSpc>
                <a:spcPts val="17546"/>
              </a:lnSpc>
            </a:pPr>
            <a:r>
              <a:rPr lang="en-US" b="true" sz="12532" i="true">
                <a:solidFill>
                  <a:srgbClr val="2D3880"/>
                </a:solidFill>
                <a:latin typeface="Cormorant Garamond Bold Italics"/>
                <a:ea typeface="Cormorant Garamond Bold Italics"/>
                <a:cs typeface="Cormorant Garamond Bold Italics"/>
                <a:sym typeface="Cormorant Garamond Bold Italics"/>
              </a:rPr>
              <a:t>Thank You</a:t>
            </a:r>
          </a:p>
        </p:txBody>
      </p:sp>
      <p:sp>
        <p:nvSpPr>
          <p:cNvPr name="TextBox 4" id="4"/>
          <p:cNvSpPr txBox="true"/>
          <p:nvPr/>
        </p:nvSpPr>
        <p:spPr>
          <a:xfrm rot="0">
            <a:off x="9321470" y="7263428"/>
            <a:ext cx="8115300" cy="539336"/>
          </a:xfrm>
          <a:prstGeom prst="rect">
            <a:avLst/>
          </a:prstGeom>
        </p:spPr>
        <p:txBody>
          <a:bodyPr anchor="t" rtlCol="false" tIns="0" lIns="0" bIns="0" rIns="0">
            <a:spAutoFit/>
          </a:bodyPr>
          <a:lstStyle/>
          <a:p>
            <a:pPr algn="l" marL="0" indent="0" lvl="0">
              <a:lnSpc>
                <a:spcPts val="4397"/>
              </a:lnSpc>
              <a:spcBef>
                <a:spcPct val="0"/>
              </a:spcBef>
            </a:pPr>
            <a:r>
              <a:rPr lang="en-US" sz="3141">
                <a:solidFill>
                  <a:srgbClr val="2D3880"/>
                </a:solidFill>
                <a:latin typeface="Glacial Indifference"/>
                <a:ea typeface="Glacial Indifference"/>
                <a:cs typeface="Glacial Indifference"/>
                <a:sym typeface="Glacial Indifference"/>
              </a:rPr>
              <a:t>16 Oct, 2024</a:t>
            </a:r>
          </a:p>
        </p:txBody>
      </p:sp>
      <p:sp>
        <p:nvSpPr>
          <p:cNvPr name="Freeform 5" id="5"/>
          <p:cNvSpPr/>
          <p:nvPr/>
        </p:nvSpPr>
        <p:spPr>
          <a:xfrm flipH="false" flipV="false" rot="0">
            <a:off x="9144000" y="4622165"/>
            <a:ext cx="1042670" cy="1042670"/>
          </a:xfrm>
          <a:custGeom>
            <a:avLst/>
            <a:gdLst/>
            <a:ahLst/>
            <a:cxnLst/>
            <a:rect r="r" b="b" t="t" l="l"/>
            <a:pathLst>
              <a:path h="1042670" w="1042670">
                <a:moveTo>
                  <a:pt x="0" y="0"/>
                </a:moveTo>
                <a:lnTo>
                  <a:pt x="1042670" y="0"/>
                </a:lnTo>
                <a:lnTo>
                  <a:pt x="1042670" y="1042670"/>
                </a:lnTo>
                <a:lnTo>
                  <a:pt x="0" y="10426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5796756"/>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87794" y="6483050"/>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786379" y="895350"/>
            <a:ext cx="12715243"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TABLE OF CONTENT</a:t>
            </a:r>
          </a:p>
        </p:txBody>
      </p:sp>
      <p:grpSp>
        <p:nvGrpSpPr>
          <p:cNvPr name="Group 5" id="5"/>
          <p:cNvGrpSpPr/>
          <p:nvPr/>
        </p:nvGrpSpPr>
        <p:grpSpPr>
          <a:xfrm rot="0">
            <a:off x="2786379" y="3029301"/>
            <a:ext cx="842787" cy="84278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01</a:t>
              </a:r>
            </a:p>
          </p:txBody>
        </p:sp>
      </p:grpSp>
      <p:grpSp>
        <p:nvGrpSpPr>
          <p:cNvPr name="Group 8" id="8"/>
          <p:cNvGrpSpPr/>
          <p:nvPr/>
        </p:nvGrpSpPr>
        <p:grpSpPr>
          <a:xfrm rot="0">
            <a:off x="2786379" y="4157838"/>
            <a:ext cx="842787" cy="84278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02</a:t>
              </a:r>
            </a:p>
          </p:txBody>
        </p:sp>
      </p:grpSp>
      <p:grpSp>
        <p:nvGrpSpPr>
          <p:cNvPr name="Group 11" id="11"/>
          <p:cNvGrpSpPr/>
          <p:nvPr/>
        </p:nvGrpSpPr>
        <p:grpSpPr>
          <a:xfrm rot="0">
            <a:off x="2786379" y="5286375"/>
            <a:ext cx="842787" cy="84278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03</a:t>
              </a:r>
            </a:p>
          </p:txBody>
        </p:sp>
      </p:grpSp>
      <p:grpSp>
        <p:nvGrpSpPr>
          <p:cNvPr name="Group 14" id="14"/>
          <p:cNvGrpSpPr/>
          <p:nvPr/>
        </p:nvGrpSpPr>
        <p:grpSpPr>
          <a:xfrm rot="0">
            <a:off x="2786379" y="6414912"/>
            <a:ext cx="842787" cy="84278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04</a:t>
              </a:r>
            </a:p>
          </p:txBody>
        </p:sp>
      </p:grpSp>
      <p:grpSp>
        <p:nvGrpSpPr>
          <p:cNvPr name="Group 17" id="17"/>
          <p:cNvGrpSpPr/>
          <p:nvPr/>
        </p:nvGrpSpPr>
        <p:grpSpPr>
          <a:xfrm rot="0">
            <a:off x="9494202" y="3029301"/>
            <a:ext cx="842787" cy="84278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05</a:t>
              </a:r>
            </a:p>
          </p:txBody>
        </p:sp>
      </p:grpSp>
      <p:grpSp>
        <p:nvGrpSpPr>
          <p:cNvPr name="Group 20" id="20"/>
          <p:cNvGrpSpPr/>
          <p:nvPr/>
        </p:nvGrpSpPr>
        <p:grpSpPr>
          <a:xfrm rot="0">
            <a:off x="9494202" y="4157838"/>
            <a:ext cx="842787" cy="84278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06</a:t>
              </a:r>
            </a:p>
          </p:txBody>
        </p:sp>
      </p:grpSp>
      <p:grpSp>
        <p:nvGrpSpPr>
          <p:cNvPr name="Group 23" id="23"/>
          <p:cNvGrpSpPr/>
          <p:nvPr/>
        </p:nvGrpSpPr>
        <p:grpSpPr>
          <a:xfrm rot="0">
            <a:off x="9494202" y="5286375"/>
            <a:ext cx="842787" cy="84278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07</a:t>
              </a:r>
            </a:p>
          </p:txBody>
        </p:sp>
      </p:grpSp>
      <p:grpSp>
        <p:nvGrpSpPr>
          <p:cNvPr name="Group 26" id="26"/>
          <p:cNvGrpSpPr/>
          <p:nvPr/>
        </p:nvGrpSpPr>
        <p:grpSpPr>
          <a:xfrm rot="0">
            <a:off x="9494202" y="6414912"/>
            <a:ext cx="842787" cy="84278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08</a:t>
              </a:r>
            </a:p>
          </p:txBody>
        </p:sp>
      </p:grpSp>
      <p:sp>
        <p:nvSpPr>
          <p:cNvPr name="TextBox 29" id="29"/>
          <p:cNvSpPr txBox="true"/>
          <p:nvPr/>
        </p:nvSpPr>
        <p:spPr>
          <a:xfrm rot="0">
            <a:off x="3837582" y="3164945"/>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Overview</a:t>
            </a:r>
          </a:p>
        </p:txBody>
      </p:sp>
      <p:sp>
        <p:nvSpPr>
          <p:cNvPr name="TextBox 30" id="30"/>
          <p:cNvSpPr txBox="true"/>
          <p:nvPr/>
        </p:nvSpPr>
        <p:spPr>
          <a:xfrm rot="0">
            <a:off x="3837582" y="4293482"/>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Architecture</a:t>
            </a:r>
          </a:p>
        </p:txBody>
      </p:sp>
      <p:sp>
        <p:nvSpPr>
          <p:cNvPr name="TextBox 31" id="31"/>
          <p:cNvSpPr txBox="true"/>
          <p:nvPr/>
        </p:nvSpPr>
        <p:spPr>
          <a:xfrm rot="0">
            <a:off x="3837582" y="5417431"/>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Tools &amp; Services</a:t>
            </a:r>
            <a:r>
              <a:rPr lang="en-US" sz="3200">
                <a:solidFill>
                  <a:srgbClr val="2D3880"/>
                </a:solidFill>
                <a:latin typeface="Glacial Indifference"/>
                <a:ea typeface="Glacial Indifference"/>
                <a:cs typeface="Glacial Indifference"/>
                <a:sym typeface="Glacial Indifference"/>
              </a:rPr>
              <a:t> </a:t>
            </a:r>
          </a:p>
        </p:txBody>
      </p:sp>
      <p:sp>
        <p:nvSpPr>
          <p:cNvPr name="TextBox 32" id="32"/>
          <p:cNvSpPr txBox="true"/>
          <p:nvPr/>
        </p:nvSpPr>
        <p:spPr>
          <a:xfrm rot="0">
            <a:off x="3837582" y="6541381"/>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VPC &amp; Transit gateways</a:t>
            </a:r>
          </a:p>
        </p:txBody>
      </p:sp>
      <p:sp>
        <p:nvSpPr>
          <p:cNvPr name="TextBox 33" id="33"/>
          <p:cNvSpPr txBox="true"/>
          <p:nvPr/>
        </p:nvSpPr>
        <p:spPr>
          <a:xfrm rot="0">
            <a:off x="10546539" y="3153197"/>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EC2 &amp; Instances</a:t>
            </a:r>
          </a:p>
        </p:txBody>
      </p:sp>
      <p:sp>
        <p:nvSpPr>
          <p:cNvPr name="TextBox 34" id="34"/>
          <p:cNvSpPr txBox="true"/>
          <p:nvPr/>
        </p:nvSpPr>
        <p:spPr>
          <a:xfrm rot="0">
            <a:off x="10545406" y="5422019"/>
            <a:ext cx="4956216"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RDS &amp; Read Replica</a:t>
            </a:r>
          </a:p>
        </p:txBody>
      </p:sp>
      <p:sp>
        <p:nvSpPr>
          <p:cNvPr name="TextBox 35" id="35"/>
          <p:cNvSpPr txBox="true"/>
          <p:nvPr/>
        </p:nvSpPr>
        <p:spPr>
          <a:xfrm rot="0">
            <a:off x="10545406" y="7666134"/>
            <a:ext cx="4956216"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Future Scope</a:t>
            </a:r>
          </a:p>
        </p:txBody>
      </p:sp>
      <p:grpSp>
        <p:nvGrpSpPr>
          <p:cNvPr name="Group 36" id="36"/>
          <p:cNvGrpSpPr/>
          <p:nvPr/>
        </p:nvGrpSpPr>
        <p:grpSpPr>
          <a:xfrm rot="0">
            <a:off x="9494202" y="7542238"/>
            <a:ext cx="842787" cy="842787"/>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38" id="38"/>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09</a:t>
              </a:r>
            </a:p>
          </p:txBody>
        </p:sp>
      </p:grpSp>
      <p:sp>
        <p:nvSpPr>
          <p:cNvPr name="TextBox 39" id="39"/>
          <p:cNvSpPr txBox="true"/>
          <p:nvPr/>
        </p:nvSpPr>
        <p:spPr>
          <a:xfrm rot="0">
            <a:off x="10546539" y="6559938"/>
            <a:ext cx="4956216"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Monitoring &amp; Billing </a:t>
            </a:r>
          </a:p>
        </p:txBody>
      </p:sp>
      <p:sp>
        <p:nvSpPr>
          <p:cNvPr name="TextBox 40" id="40"/>
          <p:cNvSpPr txBox="true"/>
          <p:nvPr/>
        </p:nvSpPr>
        <p:spPr>
          <a:xfrm rot="0">
            <a:off x="10545406" y="4312674"/>
            <a:ext cx="4956216"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Testing</a:t>
            </a:r>
          </a:p>
        </p:txBody>
      </p:sp>
      <p:sp>
        <p:nvSpPr>
          <p:cNvPr name="TextBox 41" id="41"/>
          <p:cNvSpPr txBox="true"/>
          <p:nvPr/>
        </p:nvSpPr>
        <p:spPr>
          <a:xfrm rot="0">
            <a:off x="10545406" y="8720455"/>
            <a:ext cx="4956216"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Conclusion</a:t>
            </a:r>
          </a:p>
        </p:txBody>
      </p:sp>
      <p:grpSp>
        <p:nvGrpSpPr>
          <p:cNvPr name="Group 42" id="42"/>
          <p:cNvGrpSpPr/>
          <p:nvPr/>
        </p:nvGrpSpPr>
        <p:grpSpPr>
          <a:xfrm rot="0">
            <a:off x="9494202" y="8670775"/>
            <a:ext cx="842787" cy="842787"/>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44" id="44"/>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10</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CECF3"/>
            </a:solidFill>
          </p:spPr>
        </p:sp>
        <p:sp>
          <p:nvSpPr>
            <p:cNvPr name="TextBox 4" id="4"/>
            <p:cNvSpPr txBox="true"/>
            <p:nvPr/>
          </p:nvSpPr>
          <p:spPr>
            <a:xfrm>
              <a:off x="0" y="-47625"/>
              <a:ext cx="4274726" cy="2215092"/>
            </a:xfrm>
            <a:prstGeom prst="rect">
              <a:avLst/>
            </a:prstGeom>
          </p:spPr>
          <p:txBody>
            <a:bodyPr anchor="ctr" rtlCol="false" tIns="50800" lIns="50800" bIns="50800" rIns="50800"/>
            <a:lstStyle/>
            <a:p>
              <a:pPr algn="ctr">
                <a:lnSpc>
                  <a:spcPts val="3012"/>
                </a:lnSpc>
              </a:pPr>
            </a:p>
          </p:txBody>
        </p:sp>
      </p:grpSp>
      <p:sp>
        <p:nvSpPr>
          <p:cNvPr name="Freeform 5" id="5"/>
          <p:cNvSpPr/>
          <p:nvPr/>
        </p:nvSpPr>
        <p:spPr>
          <a:xfrm flipH="false" flipV="false" rot="0">
            <a:off x="6272599" y="1530325"/>
            <a:ext cx="439715" cy="439715"/>
          </a:xfrm>
          <a:custGeom>
            <a:avLst/>
            <a:gdLst/>
            <a:ahLst/>
            <a:cxnLst/>
            <a:rect r="r" b="b" t="t" l="l"/>
            <a:pathLst>
              <a:path h="439715" w="439715">
                <a:moveTo>
                  <a:pt x="0" y="0"/>
                </a:moveTo>
                <a:lnTo>
                  <a:pt x="439715" y="0"/>
                </a:lnTo>
                <a:lnTo>
                  <a:pt x="439715" y="439715"/>
                </a:lnTo>
                <a:lnTo>
                  <a:pt x="0" y="439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164256" y="1070097"/>
            <a:ext cx="11959488"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OVERVIEW</a:t>
            </a:r>
          </a:p>
        </p:txBody>
      </p:sp>
      <p:sp>
        <p:nvSpPr>
          <p:cNvPr name="TextBox 7" id="7"/>
          <p:cNvSpPr txBox="true"/>
          <p:nvPr/>
        </p:nvSpPr>
        <p:spPr>
          <a:xfrm rot="0">
            <a:off x="3484192" y="2824886"/>
            <a:ext cx="11959488" cy="4600575"/>
          </a:xfrm>
          <a:prstGeom prst="rect">
            <a:avLst/>
          </a:prstGeom>
        </p:spPr>
        <p:txBody>
          <a:bodyPr anchor="t" rtlCol="false" tIns="0" lIns="0" bIns="0" rIns="0">
            <a:spAutoFit/>
          </a:bodyPr>
          <a:lstStyle/>
          <a:p>
            <a:pPr algn="just" marL="0" indent="0" lvl="0">
              <a:lnSpc>
                <a:spcPts val="4079"/>
              </a:lnSpc>
            </a:pPr>
            <a:r>
              <a:rPr lang="en-US" sz="2400">
                <a:solidFill>
                  <a:srgbClr val="2D3880"/>
                </a:solidFill>
                <a:latin typeface="Glacial Indifference"/>
                <a:ea typeface="Glacial Indifference"/>
                <a:cs typeface="Glacial Indifference"/>
                <a:sym typeface="Glacial Indifference"/>
              </a:rPr>
              <a:t>This project implements routing and switching network in AWS using CentOS server administration. Two VPCs with public and private subnets are connected using a Transit Gateway. EC2 instances are deployed in both VPCs, with each instance hosting an HTML page. Routing between the VPCs is verified by successfully pinging from an EC2 instance in one VPC to another instance in the second VPC. Load balancers manage traffic between instances, while AMI snapshots ensure easy instance replication. Monitoring and management tools like Systems Manager, CloudWatch, and VPC Flow Logs are used for performance tracking, and cost management is handled through Budget, Cost Explorer, and SNS alerts.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CECF3"/>
        </a:solidFill>
      </p:bgPr>
    </p:bg>
    <p:spTree>
      <p:nvGrpSpPr>
        <p:cNvPr id="1" name=""/>
        <p:cNvGrpSpPr/>
        <p:nvPr/>
      </p:nvGrpSpPr>
      <p:grpSpPr>
        <a:xfrm>
          <a:off x="0" y="0"/>
          <a:ext cx="0" cy="0"/>
          <a:chOff x="0" y="0"/>
          <a:chExt cx="0" cy="0"/>
        </a:xfrm>
      </p:grpSpPr>
      <p:grpSp>
        <p:nvGrpSpPr>
          <p:cNvPr name="Group 2" id="2"/>
          <p:cNvGrpSpPr/>
          <p:nvPr/>
        </p:nvGrpSpPr>
        <p:grpSpPr>
          <a:xfrm rot="0">
            <a:off x="184578" y="2072212"/>
            <a:ext cx="17918844" cy="7186088"/>
            <a:chOff x="0" y="0"/>
            <a:chExt cx="23891792" cy="9581450"/>
          </a:xfrm>
        </p:grpSpPr>
        <p:pic>
          <p:nvPicPr>
            <p:cNvPr name="Picture 3" id="3"/>
            <p:cNvPicPr>
              <a:picLocks noChangeAspect="true"/>
            </p:cNvPicPr>
            <p:nvPr/>
          </p:nvPicPr>
          <p:blipFill>
            <a:blip r:embed="rId2"/>
            <a:srcRect l="0" t="993" r="0" b="993"/>
            <a:stretch>
              <a:fillRect/>
            </a:stretch>
          </p:blipFill>
          <p:spPr>
            <a:xfrm flipH="false" flipV="false">
              <a:off x="0" y="0"/>
              <a:ext cx="23891792" cy="9581450"/>
            </a:xfrm>
            <a:prstGeom prst="rect">
              <a:avLst/>
            </a:prstGeom>
          </p:spPr>
        </p:pic>
      </p:grpSp>
      <p:sp>
        <p:nvSpPr>
          <p:cNvPr name="TextBox 4" id="4"/>
          <p:cNvSpPr txBox="true"/>
          <p:nvPr/>
        </p:nvSpPr>
        <p:spPr>
          <a:xfrm rot="0">
            <a:off x="6940299" y="639412"/>
            <a:ext cx="5520700" cy="1135380"/>
          </a:xfrm>
          <a:prstGeom prst="rect">
            <a:avLst/>
          </a:prstGeom>
        </p:spPr>
        <p:txBody>
          <a:bodyPr anchor="t" rtlCol="false" tIns="0" lIns="0" bIns="0" rIns="0">
            <a:spAutoFit/>
          </a:bodyPr>
          <a:lstStyle/>
          <a:p>
            <a:pPr algn="l" marL="0" indent="0" lvl="0">
              <a:lnSpc>
                <a:spcPts val="9000"/>
              </a:lnSpc>
            </a:pPr>
            <a:r>
              <a:rPr lang="en-US" b="true" sz="7200" i="true">
                <a:solidFill>
                  <a:srgbClr val="2D3880"/>
                </a:solidFill>
                <a:latin typeface="Cormorant Garamond Bold Italics"/>
                <a:ea typeface="Cormorant Garamond Bold Italics"/>
                <a:cs typeface="Cormorant Garamond Bold Italics"/>
                <a:sym typeface="Cormorant Garamond Bold Italics"/>
              </a:rPr>
              <a:t>Architecture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5796756"/>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87794" y="6483050"/>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786379" y="895350"/>
            <a:ext cx="12715243"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Tools &amp; Services</a:t>
            </a:r>
          </a:p>
        </p:txBody>
      </p:sp>
      <p:grpSp>
        <p:nvGrpSpPr>
          <p:cNvPr name="Group 5" id="5"/>
          <p:cNvGrpSpPr/>
          <p:nvPr/>
        </p:nvGrpSpPr>
        <p:grpSpPr>
          <a:xfrm rot="0">
            <a:off x="2786379" y="3029301"/>
            <a:ext cx="842787" cy="84278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01</a:t>
              </a:r>
            </a:p>
          </p:txBody>
        </p:sp>
      </p:grpSp>
      <p:grpSp>
        <p:nvGrpSpPr>
          <p:cNvPr name="Group 8" id="8"/>
          <p:cNvGrpSpPr/>
          <p:nvPr/>
        </p:nvGrpSpPr>
        <p:grpSpPr>
          <a:xfrm rot="0">
            <a:off x="2786379" y="4157838"/>
            <a:ext cx="842787" cy="84278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02</a:t>
              </a:r>
            </a:p>
          </p:txBody>
        </p:sp>
      </p:grpSp>
      <p:grpSp>
        <p:nvGrpSpPr>
          <p:cNvPr name="Group 11" id="11"/>
          <p:cNvGrpSpPr/>
          <p:nvPr/>
        </p:nvGrpSpPr>
        <p:grpSpPr>
          <a:xfrm rot="0">
            <a:off x="2786379" y="5286375"/>
            <a:ext cx="842787" cy="84278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03</a:t>
              </a:r>
            </a:p>
          </p:txBody>
        </p:sp>
      </p:grpSp>
      <p:grpSp>
        <p:nvGrpSpPr>
          <p:cNvPr name="Group 14" id="14"/>
          <p:cNvGrpSpPr/>
          <p:nvPr/>
        </p:nvGrpSpPr>
        <p:grpSpPr>
          <a:xfrm rot="0">
            <a:off x="2786379" y="6414912"/>
            <a:ext cx="842787" cy="84278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04</a:t>
              </a:r>
            </a:p>
          </p:txBody>
        </p:sp>
      </p:grpSp>
      <p:grpSp>
        <p:nvGrpSpPr>
          <p:cNvPr name="Group 17" id="17"/>
          <p:cNvGrpSpPr/>
          <p:nvPr/>
        </p:nvGrpSpPr>
        <p:grpSpPr>
          <a:xfrm rot="0">
            <a:off x="8371272" y="3029301"/>
            <a:ext cx="842787" cy="84278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05</a:t>
              </a:r>
            </a:p>
          </p:txBody>
        </p:sp>
      </p:grpSp>
      <p:grpSp>
        <p:nvGrpSpPr>
          <p:cNvPr name="Group 20" id="20"/>
          <p:cNvGrpSpPr/>
          <p:nvPr/>
        </p:nvGrpSpPr>
        <p:grpSpPr>
          <a:xfrm rot="0">
            <a:off x="8371272" y="4157838"/>
            <a:ext cx="842787" cy="84278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06</a:t>
              </a:r>
            </a:p>
          </p:txBody>
        </p:sp>
      </p:grpSp>
      <p:grpSp>
        <p:nvGrpSpPr>
          <p:cNvPr name="Group 23" id="23"/>
          <p:cNvGrpSpPr/>
          <p:nvPr/>
        </p:nvGrpSpPr>
        <p:grpSpPr>
          <a:xfrm rot="0">
            <a:off x="8371272" y="5286375"/>
            <a:ext cx="842787" cy="84278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07</a:t>
              </a:r>
            </a:p>
          </p:txBody>
        </p:sp>
      </p:grpSp>
      <p:grpSp>
        <p:nvGrpSpPr>
          <p:cNvPr name="Group 26" id="26"/>
          <p:cNvGrpSpPr/>
          <p:nvPr/>
        </p:nvGrpSpPr>
        <p:grpSpPr>
          <a:xfrm rot="0">
            <a:off x="8371272" y="6483050"/>
            <a:ext cx="842787" cy="84278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08</a:t>
              </a:r>
            </a:p>
          </p:txBody>
        </p:sp>
      </p:grpSp>
      <p:sp>
        <p:nvSpPr>
          <p:cNvPr name="TextBox 29" id="29"/>
          <p:cNvSpPr txBox="true"/>
          <p:nvPr/>
        </p:nvSpPr>
        <p:spPr>
          <a:xfrm rot="0">
            <a:off x="3837582" y="3164945"/>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IAM</a:t>
            </a:r>
          </a:p>
        </p:txBody>
      </p:sp>
      <p:sp>
        <p:nvSpPr>
          <p:cNvPr name="TextBox 30" id="30"/>
          <p:cNvSpPr txBox="true"/>
          <p:nvPr/>
        </p:nvSpPr>
        <p:spPr>
          <a:xfrm rot="0">
            <a:off x="3837582" y="4293482"/>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VPC</a:t>
            </a:r>
          </a:p>
        </p:txBody>
      </p:sp>
      <p:sp>
        <p:nvSpPr>
          <p:cNvPr name="TextBox 31" id="31"/>
          <p:cNvSpPr txBox="true"/>
          <p:nvPr/>
        </p:nvSpPr>
        <p:spPr>
          <a:xfrm rot="0">
            <a:off x="3837582" y="5417431"/>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Transit Gateway</a:t>
            </a:r>
          </a:p>
        </p:txBody>
      </p:sp>
      <p:sp>
        <p:nvSpPr>
          <p:cNvPr name="TextBox 32" id="32"/>
          <p:cNvSpPr txBox="true"/>
          <p:nvPr/>
        </p:nvSpPr>
        <p:spPr>
          <a:xfrm rot="0">
            <a:off x="3837582" y="6541381"/>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AMI-CentOS GUI RDP</a:t>
            </a:r>
          </a:p>
        </p:txBody>
      </p:sp>
      <p:sp>
        <p:nvSpPr>
          <p:cNvPr name="TextBox 33" id="33"/>
          <p:cNvSpPr txBox="true"/>
          <p:nvPr/>
        </p:nvSpPr>
        <p:spPr>
          <a:xfrm rot="0">
            <a:off x="9632711" y="3174612"/>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RDS-MySQL</a:t>
            </a:r>
          </a:p>
        </p:txBody>
      </p:sp>
      <p:sp>
        <p:nvSpPr>
          <p:cNvPr name="TextBox 34" id="34"/>
          <p:cNvSpPr txBox="true"/>
          <p:nvPr/>
        </p:nvSpPr>
        <p:spPr>
          <a:xfrm rot="0">
            <a:off x="9631578" y="4303007"/>
            <a:ext cx="4956216"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EC2</a:t>
            </a:r>
          </a:p>
        </p:txBody>
      </p:sp>
      <p:sp>
        <p:nvSpPr>
          <p:cNvPr name="TextBox 35" id="35"/>
          <p:cNvSpPr txBox="true"/>
          <p:nvPr/>
        </p:nvSpPr>
        <p:spPr>
          <a:xfrm rot="0">
            <a:off x="9631578" y="5391079"/>
            <a:ext cx="4956216"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Systems Manager  </a:t>
            </a:r>
          </a:p>
        </p:txBody>
      </p:sp>
      <p:sp>
        <p:nvSpPr>
          <p:cNvPr name="TextBox 36" id="36"/>
          <p:cNvSpPr txBox="true"/>
          <p:nvPr/>
        </p:nvSpPr>
        <p:spPr>
          <a:xfrm rot="0">
            <a:off x="9631578" y="6538808"/>
            <a:ext cx="4956216"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CloudWatch</a:t>
            </a:r>
          </a:p>
        </p:txBody>
      </p:sp>
      <p:grpSp>
        <p:nvGrpSpPr>
          <p:cNvPr name="Group 37" id="37"/>
          <p:cNvGrpSpPr/>
          <p:nvPr/>
        </p:nvGrpSpPr>
        <p:grpSpPr>
          <a:xfrm rot="0">
            <a:off x="12889989" y="3029301"/>
            <a:ext cx="842787" cy="842787"/>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39" id="39"/>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09</a:t>
              </a:r>
            </a:p>
          </p:txBody>
        </p:sp>
      </p:grpSp>
      <p:grpSp>
        <p:nvGrpSpPr>
          <p:cNvPr name="Group 40" id="40"/>
          <p:cNvGrpSpPr/>
          <p:nvPr/>
        </p:nvGrpSpPr>
        <p:grpSpPr>
          <a:xfrm rot="0">
            <a:off x="12889989" y="4202332"/>
            <a:ext cx="842787" cy="842787"/>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42" id="42"/>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10</a:t>
              </a:r>
            </a:p>
          </p:txBody>
        </p:sp>
      </p:grpSp>
      <p:grpSp>
        <p:nvGrpSpPr>
          <p:cNvPr name="Group 43" id="43"/>
          <p:cNvGrpSpPr/>
          <p:nvPr/>
        </p:nvGrpSpPr>
        <p:grpSpPr>
          <a:xfrm rot="0">
            <a:off x="12889989" y="5375362"/>
            <a:ext cx="842787" cy="842787"/>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45" id="45"/>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11</a:t>
              </a:r>
            </a:p>
          </p:txBody>
        </p:sp>
      </p:grpSp>
      <p:sp>
        <p:nvSpPr>
          <p:cNvPr name="TextBox 46" id="46"/>
          <p:cNvSpPr txBox="true"/>
          <p:nvPr/>
        </p:nvSpPr>
        <p:spPr>
          <a:xfrm rot="0">
            <a:off x="13960356" y="3174612"/>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Cost Explorer</a:t>
            </a:r>
          </a:p>
        </p:txBody>
      </p:sp>
      <p:sp>
        <p:nvSpPr>
          <p:cNvPr name="TextBox 47" id="47"/>
          <p:cNvSpPr txBox="true"/>
          <p:nvPr/>
        </p:nvSpPr>
        <p:spPr>
          <a:xfrm rot="0">
            <a:off x="13960356" y="4243634"/>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Budgets</a:t>
            </a:r>
          </a:p>
        </p:txBody>
      </p:sp>
      <p:sp>
        <p:nvSpPr>
          <p:cNvPr name="TextBox 48" id="48"/>
          <p:cNvSpPr txBox="true"/>
          <p:nvPr/>
        </p:nvSpPr>
        <p:spPr>
          <a:xfrm rot="0">
            <a:off x="13960356" y="5467279"/>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VPC Flow logs</a:t>
            </a:r>
          </a:p>
        </p:txBody>
      </p:sp>
      <p:grpSp>
        <p:nvGrpSpPr>
          <p:cNvPr name="Group 49" id="49"/>
          <p:cNvGrpSpPr/>
          <p:nvPr/>
        </p:nvGrpSpPr>
        <p:grpSpPr>
          <a:xfrm rot="0">
            <a:off x="12889989" y="6483050"/>
            <a:ext cx="842787" cy="842787"/>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51" id="51"/>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12</a:t>
              </a:r>
            </a:p>
          </p:txBody>
        </p:sp>
      </p:grpSp>
      <p:sp>
        <p:nvSpPr>
          <p:cNvPr name="TextBox 52" id="52"/>
          <p:cNvSpPr txBox="true"/>
          <p:nvPr/>
        </p:nvSpPr>
        <p:spPr>
          <a:xfrm rot="0">
            <a:off x="13960356" y="6606946"/>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S3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31905" cy="10287000"/>
            <a:chOff x="0" y="0"/>
            <a:chExt cx="1667662" cy="2709333"/>
          </a:xfrm>
        </p:grpSpPr>
        <p:sp>
          <p:nvSpPr>
            <p:cNvPr name="Freeform 3" id="3"/>
            <p:cNvSpPr/>
            <p:nvPr/>
          </p:nvSpPr>
          <p:spPr>
            <a:xfrm flipH="false" flipV="false" rot="0">
              <a:off x="0" y="0"/>
              <a:ext cx="1667662" cy="2709333"/>
            </a:xfrm>
            <a:custGeom>
              <a:avLst/>
              <a:gdLst/>
              <a:ahLst/>
              <a:cxnLst/>
              <a:rect r="r" b="b" t="t" l="l"/>
              <a:pathLst>
                <a:path h="2709333" w="1667662">
                  <a:moveTo>
                    <a:pt x="0" y="0"/>
                  </a:moveTo>
                  <a:lnTo>
                    <a:pt x="1667662" y="0"/>
                  </a:lnTo>
                  <a:lnTo>
                    <a:pt x="1667662" y="2709333"/>
                  </a:lnTo>
                  <a:lnTo>
                    <a:pt x="0" y="2709333"/>
                  </a:lnTo>
                  <a:close/>
                </a:path>
              </a:pathLst>
            </a:custGeom>
            <a:solidFill>
              <a:srgbClr val="9D9DE4"/>
            </a:solidFill>
          </p:spPr>
        </p:sp>
        <p:sp>
          <p:nvSpPr>
            <p:cNvPr name="TextBox 4" id="4"/>
            <p:cNvSpPr txBox="true"/>
            <p:nvPr/>
          </p:nvSpPr>
          <p:spPr>
            <a:xfrm>
              <a:off x="0" y="-57150"/>
              <a:ext cx="1667662" cy="276648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028700" y="3000397"/>
            <a:ext cx="9804328" cy="6012611"/>
            <a:chOff x="0" y="0"/>
            <a:chExt cx="13072438" cy="8016815"/>
          </a:xfrm>
        </p:grpSpPr>
        <p:pic>
          <p:nvPicPr>
            <p:cNvPr name="Picture 6" id="6"/>
            <p:cNvPicPr>
              <a:picLocks noChangeAspect="true"/>
            </p:cNvPicPr>
            <p:nvPr/>
          </p:nvPicPr>
          <p:blipFill>
            <a:blip r:embed="rId2"/>
            <a:srcRect l="4138" t="0" r="4138" b="0"/>
            <a:stretch>
              <a:fillRect/>
            </a:stretch>
          </p:blipFill>
          <p:spPr>
            <a:xfrm flipH="false" flipV="false">
              <a:off x="0" y="0"/>
              <a:ext cx="13072438" cy="8016815"/>
            </a:xfrm>
            <a:prstGeom prst="rect">
              <a:avLst/>
            </a:prstGeom>
          </p:spPr>
        </p:pic>
      </p:grpSp>
      <p:sp>
        <p:nvSpPr>
          <p:cNvPr name="Freeform 7" id="7"/>
          <p:cNvSpPr/>
          <p:nvPr/>
        </p:nvSpPr>
        <p:spPr>
          <a:xfrm flipH="false" flipV="false" rot="0">
            <a:off x="11573395" y="0"/>
            <a:ext cx="6714605" cy="10287000"/>
          </a:xfrm>
          <a:custGeom>
            <a:avLst/>
            <a:gdLst/>
            <a:ahLst/>
            <a:cxnLst/>
            <a:rect r="r" b="b" t="t" l="l"/>
            <a:pathLst>
              <a:path h="10287000" w="6714605">
                <a:moveTo>
                  <a:pt x="0" y="0"/>
                </a:moveTo>
                <a:lnTo>
                  <a:pt x="6714605" y="0"/>
                </a:lnTo>
                <a:lnTo>
                  <a:pt x="6714605"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990600"/>
            <a:ext cx="4955710" cy="1135380"/>
          </a:xfrm>
          <a:prstGeom prst="rect">
            <a:avLst/>
          </a:prstGeom>
        </p:spPr>
        <p:txBody>
          <a:bodyPr anchor="t" rtlCol="false" tIns="0" lIns="0" bIns="0" rIns="0">
            <a:spAutoFit/>
          </a:bodyPr>
          <a:lstStyle/>
          <a:p>
            <a:pPr algn="l" marL="0" indent="0" lvl="0">
              <a:lnSpc>
                <a:spcPts val="9000"/>
              </a:lnSpc>
            </a:pPr>
            <a:r>
              <a:rPr lang="en-US" b="true" sz="7200" i="true">
                <a:solidFill>
                  <a:srgbClr val="FFFFFF"/>
                </a:solidFill>
                <a:latin typeface="Cormorant Garamond Bold Italics"/>
                <a:ea typeface="Cormorant Garamond Bold Italics"/>
                <a:cs typeface="Cormorant Garamond Bold Italics"/>
                <a:sym typeface="Cormorant Garamond Bold Italics"/>
              </a:rPr>
              <a:t>IAM</a:t>
            </a:r>
          </a:p>
        </p:txBody>
      </p:sp>
      <p:grpSp>
        <p:nvGrpSpPr>
          <p:cNvPr name="Group 9" id="9"/>
          <p:cNvGrpSpPr/>
          <p:nvPr/>
        </p:nvGrpSpPr>
        <p:grpSpPr>
          <a:xfrm rot="0">
            <a:off x="12305076" y="3287892"/>
            <a:ext cx="5251243" cy="4418152"/>
            <a:chOff x="0" y="0"/>
            <a:chExt cx="7001658" cy="5890869"/>
          </a:xfrm>
        </p:grpSpPr>
        <p:sp>
          <p:nvSpPr>
            <p:cNvPr name="TextBox 10" id="10"/>
            <p:cNvSpPr txBox="true"/>
            <p:nvPr/>
          </p:nvSpPr>
          <p:spPr>
            <a:xfrm rot="0">
              <a:off x="0" y="483844"/>
              <a:ext cx="7001658" cy="5407025"/>
            </a:xfrm>
            <a:prstGeom prst="rect">
              <a:avLst/>
            </a:prstGeom>
          </p:spPr>
          <p:txBody>
            <a:bodyPr anchor="t" rtlCol="false" tIns="0" lIns="0" bIns="0" rIns="0">
              <a:spAutoFit/>
            </a:bodyPr>
            <a:lstStyle/>
            <a:p>
              <a:pPr algn="l" marL="0" indent="0" lvl="0">
                <a:lnSpc>
                  <a:spcPts val="4079"/>
                </a:lnSpc>
              </a:pPr>
              <a:r>
                <a:rPr lang="en-US" sz="2400">
                  <a:solidFill>
                    <a:srgbClr val="2D3880"/>
                  </a:solidFill>
                  <a:latin typeface="Glacial Indifference"/>
                  <a:ea typeface="Glacial Indifference"/>
                  <a:cs typeface="Glacial Indifference"/>
                  <a:sym typeface="Glacial Indifference"/>
                </a:rPr>
                <a:t>IAM was used to create individual user accounts for all group members, assigning specific roles to each member to manage permissions and tasks. This ensured secure access control, enabling efficient collaboration while maintaining security best practices within the AWS environment.</a:t>
              </a:r>
            </a:p>
          </p:txBody>
        </p:sp>
        <p:sp>
          <p:nvSpPr>
            <p:cNvPr name="TextBox 11" id="11"/>
            <p:cNvSpPr txBox="true"/>
            <p:nvPr/>
          </p:nvSpPr>
          <p:spPr>
            <a:xfrm rot="0">
              <a:off x="0" y="-123825"/>
              <a:ext cx="7001658" cy="606425"/>
            </a:xfrm>
            <a:prstGeom prst="rect">
              <a:avLst/>
            </a:prstGeom>
          </p:spPr>
          <p:txBody>
            <a:bodyPr anchor="t" rtlCol="false" tIns="0" lIns="0" bIns="0" rIns="0">
              <a:spAutoFit/>
            </a:bodyPr>
            <a:lstStyle/>
            <a:p>
              <a:pPr algn="l" marL="0" indent="0" lvl="0">
                <a:lnSpc>
                  <a:spcPts val="4079"/>
                </a:lnSpc>
              </a:pPr>
              <a:r>
                <a:rPr lang="en-US" b="true" sz="2400">
                  <a:solidFill>
                    <a:srgbClr val="2D3880"/>
                  </a:solidFill>
                  <a:latin typeface="Glacial Indifference Bold"/>
                  <a:ea typeface="Glacial Indifference Bold"/>
                  <a:cs typeface="Glacial Indifference Bold"/>
                  <a:sym typeface="Glacial Indifference Bold"/>
                </a:rPr>
                <a:t>IAM Users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31905" cy="10287000"/>
            <a:chOff x="0" y="0"/>
            <a:chExt cx="1667662" cy="2709333"/>
          </a:xfrm>
        </p:grpSpPr>
        <p:sp>
          <p:nvSpPr>
            <p:cNvPr name="Freeform 3" id="3"/>
            <p:cNvSpPr/>
            <p:nvPr/>
          </p:nvSpPr>
          <p:spPr>
            <a:xfrm flipH="false" flipV="false" rot="0">
              <a:off x="0" y="0"/>
              <a:ext cx="1667662" cy="2709333"/>
            </a:xfrm>
            <a:custGeom>
              <a:avLst/>
              <a:gdLst/>
              <a:ahLst/>
              <a:cxnLst/>
              <a:rect r="r" b="b" t="t" l="l"/>
              <a:pathLst>
                <a:path h="2709333" w="1667662">
                  <a:moveTo>
                    <a:pt x="0" y="0"/>
                  </a:moveTo>
                  <a:lnTo>
                    <a:pt x="1667662" y="0"/>
                  </a:lnTo>
                  <a:lnTo>
                    <a:pt x="1667662" y="2709333"/>
                  </a:lnTo>
                  <a:lnTo>
                    <a:pt x="0" y="2709333"/>
                  </a:lnTo>
                  <a:close/>
                </a:path>
              </a:pathLst>
            </a:custGeom>
            <a:solidFill>
              <a:srgbClr val="9D9DE4"/>
            </a:solidFill>
          </p:spPr>
        </p:sp>
        <p:sp>
          <p:nvSpPr>
            <p:cNvPr name="TextBox 4" id="4"/>
            <p:cNvSpPr txBox="true"/>
            <p:nvPr/>
          </p:nvSpPr>
          <p:spPr>
            <a:xfrm>
              <a:off x="0" y="-57150"/>
              <a:ext cx="1667662" cy="276648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028700" y="3000397"/>
            <a:ext cx="9804328" cy="6012611"/>
            <a:chOff x="0" y="0"/>
            <a:chExt cx="13072438" cy="8016815"/>
          </a:xfrm>
        </p:grpSpPr>
        <p:pic>
          <p:nvPicPr>
            <p:cNvPr name="Picture 6" id="6"/>
            <p:cNvPicPr>
              <a:picLocks noChangeAspect="true"/>
            </p:cNvPicPr>
            <p:nvPr/>
          </p:nvPicPr>
          <p:blipFill>
            <a:blip r:embed="rId2"/>
            <a:srcRect l="4194" t="0" r="4194" b="0"/>
            <a:stretch>
              <a:fillRect/>
            </a:stretch>
          </p:blipFill>
          <p:spPr>
            <a:xfrm flipH="false" flipV="false">
              <a:off x="0" y="0"/>
              <a:ext cx="13072438" cy="8016815"/>
            </a:xfrm>
            <a:prstGeom prst="rect">
              <a:avLst/>
            </a:prstGeom>
          </p:spPr>
        </p:pic>
      </p:grpSp>
      <p:sp>
        <p:nvSpPr>
          <p:cNvPr name="Freeform 7" id="7"/>
          <p:cNvSpPr/>
          <p:nvPr/>
        </p:nvSpPr>
        <p:spPr>
          <a:xfrm flipH="false" flipV="false" rot="0">
            <a:off x="11573395" y="0"/>
            <a:ext cx="6714605" cy="10287000"/>
          </a:xfrm>
          <a:custGeom>
            <a:avLst/>
            <a:gdLst/>
            <a:ahLst/>
            <a:cxnLst/>
            <a:rect r="r" b="b" t="t" l="l"/>
            <a:pathLst>
              <a:path h="10287000" w="6714605">
                <a:moveTo>
                  <a:pt x="0" y="0"/>
                </a:moveTo>
                <a:lnTo>
                  <a:pt x="6714605" y="0"/>
                </a:lnTo>
                <a:lnTo>
                  <a:pt x="6714605"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990600"/>
            <a:ext cx="4955710" cy="1135380"/>
          </a:xfrm>
          <a:prstGeom prst="rect">
            <a:avLst/>
          </a:prstGeom>
        </p:spPr>
        <p:txBody>
          <a:bodyPr anchor="t" rtlCol="false" tIns="0" lIns="0" bIns="0" rIns="0">
            <a:spAutoFit/>
          </a:bodyPr>
          <a:lstStyle/>
          <a:p>
            <a:pPr algn="l" marL="0" indent="0" lvl="0">
              <a:lnSpc>
                <a:spcPts val="9000"/>
              </a:lnSpc>
            </a:pPr>
            <a:r>
              <a:rPr lang="en-US" b="true" sz="7200" i="true">
                <a:solidFill>
                  <a:srgbClr val="FFFFFF"/>
                </a:solidFill>
                <a:latin typeface="Cormorant Garamond Bold Italics"/>
                <a:ea typeface="Cormorant Garamond Bold Italics"/>
                <a:cs typeface="Cormorant Garamond Bold Italics"/>
                <a:sym typeface="Cormorant Garamond Bold Italics"/>
              </a:rPr>
              <a:t>VPC</a:t>
            </a:r>
          </a:p>
        </p:txBody>
      </p:sp>
      <p:grpSp>
        <p:nvGrpSpPr>
          <p:cNvPr name="Group 9" id="9"/>
          <p:cNvGrpSpPr/>
          <p:nvPr/>
        </p:nvGrpSpPr>
        <p:grpSpPr>
          <a:xfrm rot="0">
            <a:off x="11721150" y="2782748"/>
            <a:ext cx="6419094" cy="6475552"/>
            <a:chOff x="0" y="0"/>
            <a:chExt cx="8558791" cy="8634069"/>
          </a:xfrm>
        </p:grpSpPr>
        <p:sp>
          <p:nvSpPr>
            <p:cNvPr name="TextBox 10" id="10"/>
            <p:cNvSpPr txBox="true"/>
            <p:nvPr/>
          </p:nvSpPr>
          <p:spPr>
            <a:xfrm rot="0">
              <a:off x="0" y="483844"/>
              <a:ext cx="8558791" cy="8150225"/>
            </a:xfrm>
            <a:prstGeom prst="rect">
              <a:avLst/>
            </a:prstGeom>
          </p:spPr>
          <p:txBody>
            <a:bodyPr anchor="t" rtlCol="false" tIns="0" lIns="0" bIns="0" rIns="0">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A Virtual Private Cloud (VPC) is a logically isolated section of the AWS cloud where you can define your own IP address ranges, subnets, route tables, and gateways. In this project, two VPCs were created, each containing both public and private subnets.</a:t>
              </a:r>
            </a:p>
            <a:p>
              <a:pPr algn="l" marL="518160" indent="-259080" lvl="1">
                <a:lnSpc>
                  <a:spcPts val="4079"/>
                </a:lnSpc>
                <a:buFont typeface="Arial"/>
                <a:buChar char="•"/>
              </a:pPr>
              <a:r>
                <a:rPr lang="en-US" sz="2400">
                  <a:solidFill>
                    <a:srgbClr val="2D3880"/>
                  </a:solidFill>
                  <a:latin typeface="Glacial Indifference"/>
                  <a:ea typeface="Glacial Indifference"/>
                  <a:cs typeface="Glacial Indifference"/>
                  <a:sym typeface="Glacial Indifference"/>
                </a:rPr>
                <a:t>Public Subnets: These are connected to the internet via an Internet Gateway (IGW)</a:t>
              </a:r>
            </a:p>
            <a:p>
              <a:pPr algn="l" marL="518160" indent="-259080" lvl="1">
                <a:lnSpc>
                  <a:spcPts val="4079"/>
                </a:lnSpc>
                <a:buFont typeface="Arial"/>
                <a:buChar char="•"/>
              </a:pPr>
              <a:r>
                <a:rPr lang="en-US" sz="2400">
                  <a:solidFill>
                    <a:srgbClr val="2D3880"/>
                  </a:solidFill>
                  <a:latin typeface="Glacial Indifference"/>
                  <a:ea typeface="Glacial Indifference"/>
                  <a:cs typeface="Glacial Indifference"/>
                  <a:sym typeface="Glacial Indifference"/>
                </a:rPr>
                <a:t>Private Subnets: These are isolated from the internet and used for internal resources like databases.</a:t>
              </a:r>
            </a:p>
            <a:p>
              <a:pPr algn="l" marL="0" indent="0" lvl="0">
                <a:lnSpc>
                  <a:spcPts val="4079"/>
                </a:lnSpc>
              </a:pPr>
            </a:p>
          </p:txBody>
        </p:sp>
        <p:sp>
          <p:nvSpPr>
            <p:cNvPr name="TextBox 11" id="11"/>
            <p:cNvSpPr txBox="true"/>
            <p:nvPr/>
          </p:nvSpPr>
          <p:spPr>
            <a:xfrm rot="0">
              <a:off x="0" y="-123825"/>
              <a:ext cx="8558791" cy="606425"/>
            </a:xfrm>
            <a:prstGeom prst="rect">
              <a:avLst/>
            </a:prstGeom>
          </p:spPr>
          <p:txBody>
            <a:bodyPr anchor="t" rtlCol="false" tIns="0" lIns="0" bIns="0" rIns="0">
              <a:spAutoFit/>
            </a:bodyPr>
            <a:lstStyle/>
            <a:p>
              <a:pPr algn="l" marL="0" indent="0" lvl="0">
                <a:lnSpc>
                  <a:spcPts val="4079"/>
                </a:lnSpc>
              </a:pPr>
              <a:r>
                <a:rPr lang="en-US" b="true" sz="2400">
                  <a:solidFill>
                    <a:srgbClr val="2D3880"/>
                  </a:solidFill>
                  <a:latin typeface="Glacial Indifference Bold"/>
                  <a:ea typeface="Glacial Indifference Bold"/>
                  <a:cs typeface="Glacial Indifference Bold"/>
                  <a:sym typeface="Glacial Indifference Bold"/>
                </a:rPr>
                <a:t>                         VPC-R1 &amp;VPC-R2</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802305"/>
            <a:ext cx="18288000" cy="3918860"/>
            <a:chOff x="0" y="0"/>
            <a:chExt cx="4816593" cy="1032128"/>
          </a:xfrm>
        </p:grpSpPr>
        <p:sp>
          <p:nvSpPr>
            <p:cNvPr name="Freeform 3" id="3"/>
            <p:cNvSpPr/>
            <p:nvPr/>
          </p:nvSpPr>
          <p:spPr>
            <a:xfrm flipH="false" flipV="false" rot="0">
              <a:off x="0" y="0"/>
              <a:ext cx="4816592" cy="1032128"/>
            </a:xfrm>
            <a:custGeom>
              <a:avLst/>
              <a:gdLst/>
              <a:ahLst/>
              <a:cxnLst/>
              <a:rect r="r" b="b" t="t" l="l"/>
              <a:pathLst>
                <a:path h="1032128" w="4816592">
                  <a:moveTo>
                    <a:pt x="0" y="0"/>
                  </a:moveTo>
                  <a:lnTo>
                    <a:pt x="4816592" y="0"/>
                  </a:lnTo>
                  <a:lnTo>
                    <a:pt x="4816592" y="1032128"/>
                  </a:lnTo>
                  <a:lnTo>
                    <a:pt x="0" y="1032128"/>
                  </a:lnTo>
                  <a:close/>
                </a:path>
              </a:pathLst>
            </a:custGeom>
            <a:solidFill>
              <a:srgbClr val="9D9DE4"/>
            </a:solidFill>
          </p:spPr>
        </p:sp>
        <p:sp>
          <p:nvSpPr>
            <p:cNvPr name="TextBox 4" id="4"/>
            <p:cNvSpPr txBox="true"/>
            <p:nvPr/>
          </p:nvSpPr>
          <p:spPr>
            <a:xfrm>
              <a:off x="0" y="-57150"/>
              <a:ext cx="4816593" cy="1089278"/>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696751" y="2265171"/>
            <a:ext cx="16230600" cy="6993129"/>
            <a:chOff x="0" y="0"/>
            <a:chExt cx="21640800" cy="9324173"/>
          </a:xfrm>
        </p:grpSpPr>
        <p:pic>
          <p:nvPicPr>
            <p:cNvPr name="Picture 6" id="6"/>
            <p:cNvPicPr>
              <a:picLocks noChangeAspect="true"/>
            </p:cNvPicPr>
            <p:nvPr/>
          </p:nvPicPr>
          <p:blipFill>
            <a:blip r:embed="rId2"/>
            <a:srcRect l="0" t="4574" r="3304" b="7878"/>
            <a:stretch>
              <a:fillRect/>
            </a:stretch>
          </p:blipFill>
          <p:spPr>
            <a:xfrm flipH="false" flipV="false">
              <a:off x="0" y="0"/>
              <a:ext cx="10553700" cy="4395386"/>
            </a:xfrm>
            <a:prstGeom prst="rect">
              <a:avLst/>
            </a:prstGeom>
          </p:spPr>
        </p:pic>
        <p:pic>
          <p:nvPicPr>
            <p:cNvPr name="Picture 7" id="7"/>
            <p:cNvPicPr>
              <a:picLocks noChangeAspect="true"/>
            </p:cNvPicPr>
            <p:nvPr/>
          </p:nvPicPr>
          <p:blipFill>
            <a:blip r:embed="rId3"/>
            <a:srcRect l="0" t="3817" r="0" b="3817"/>
            <a:stretch>
              <a:fillRect/>
            </a:stretch>
          </p:blipFill>
          <p:spPr>
            <a:xfrm flipH="false" flipV="false">
              <a:off x="11087100" y="0"/>
              <a:ext cx="10553700" cy="4395386"/>
            </a:xfrm>
            <a:prstGeom prst="rect">
              <a:avLst/>
            </a:prstGeom>
          </p:spPr>
        </p:pic>
        <p:pic>
          <p:nvPicPr>
            <p:cNvPr name="Picture 8" id="8"/>
            <p:cNvPicPr>
              <a:picLocks noChangeAspect="true"/>
            </p:cNvPicPr>
            <p:nvPr/>
          </p:nvPicPr>
          <p:blipFill>
            <a:blip r:embed="rId4"/>
            <a:srcRect l="0" t="0" r="27877" b="0"/>
            <a:stretch>
              <a:fillRect/>
            </a:stretch>
          </p:blipFill>
          <p:spPr>
            <a:xfrm flipH="false" flipV="false">
              <a:off x="0" y="4928786"/>
              <a:ext cx="6680200" cy="4395386"/>
            </a:xfrm>
            <a:prstGeom prst="rect">
              <a:avLst/>
            </a:prstGeom>
          </p:spPr>
        </p:pic>
        <p:pic>
          <p:nvPicPr>
            <p:cNvPr name="Picture 9" id="9"/>
            <p:cNvPicPr>
              <a:picLocks noChangeAspect="true"/>
            </p:cNvPicPr>
            <p:nvPr/>
          </p:nvPicPr>
          <p:blipFill>
            <a:blip r:embed="rId5"/>
            <a:srcRect l="0" t="0" r="26594" b="0"/>
            <a:stretch>
              <a:fillRect/>
            </a:stretch>
          </p:blipFill>
          <p:spPr>
            <a:xfrm flipH="false" flipV="false">
              <a:off x="7213600" y="4928786"/>
              <a:ext cx="7213600" cy="4395386"/>
            </a:xfrm>
            <a:prstGeom prst="rect">
              <a:avLst/>
            </a:prstGeom>
          </p:spPr>
        </p:pic>
        <p:pic>
          <p:nvPicPr>
            <p:cNvPr name="Picture 10" id="10"/>
            <p:cNvPicPr>
              <a:picLocks noChangeAspect="true"/>
            </p:cNvPicPr>
            <p:nvPr/>
          </p:nvPicPr>
          <p:blipFill>
            <a:blip r:embed="rId6"/>
            <a:srcRect l="0" t="0" r="49984" b="0"/>
            <a:stretch>
              <a:fillRect/>
            </a:stretch>
          </p:blipFill>
          <p:spPr>
            <a:xfrm flipH="false" flipV="false">
              <a:off x="14960600" y="4928786"/>
              <a:ext cx="6680200" cy="4395386"/>
            </a:xfrm>
            <a:prstGeom prst="rect">
              <a:avLst/>
            </a:prstGeom>
          </p:spPr>
        </p:pic>
      </p:grpSp>
      <p:sp>
        <p:nvSpPr>
          <p:cNvPr name="TextBox 11" id="11"/>
          <p:cNvSpPr txBox="true"/>
          <p:nvPr/>
        </p:nvSpPr>
        <p:spPr>
          <a:xfrm rot="0">
            <a:off x="4059756" y="895350"/>
            <a:ext cx="10168489"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Subnets &amp; IGW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DAGS9Rpq5b8</dc:identifier>
  <dcterms:modified xsi:type="dcterms:W3CDTF">2011-08-01T06:04:30Z</dcterms:modified>
  <cp:revision>1</cp:revision>
  <dc:title>White and Purple Simple Research Proposal Presentation</dc:title>
</cp:coreProperties>
</file>